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  <p:sldMasterId id="2147483667" r:id="rId2"/>
  </p:sldMasterIdLst>
  <p:notesMasterIdLst>
    <p:notesMasterId r:id="rId4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</p:sldIdLst>
  <p:sldSz cx="9144000" cy="5143500" type="screen16x9"/>
  <p:notesSz cx="6858000" cy="9144000"/>
  <p:embeddedFontLst>
    <p:embeddedFont>
      <p:font typeface="Lato" panose="020F0502020204030203" pitchFamily="34" charset="0"/>
      <p:regular r:id="rId44"/>
      <p:bold r:id="rId45"/>
      <p:italic r:id="rId46"/>
      <p:boldItalic r:id="rId47"/>
    </p:embeddedFont>
    <p:embeddedFont>
      <p:font typeface="Open Sans" panose="020B0606030504020204" pitchFamily="34" charset="0"/>
      <p:regular r:id="rId48"/>
      <p:bold r:id="rId49"/>
      <p:italic r:id="rId50"/>
      <p:boldItalic r:id="rId51"/>
    </p:embeddedFont>
    <p:embeddedFont>
      <p:font typeface="Roboto" panose="02000000000000000000" pitchFamily="2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56201AD-B42E-4EE8-83AB-95C70B9CBE27}">
  <a:tblStyle styleId="{956201AD-B42E-4EE8-83AB-95C70B9CBE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A3CDBE6-E2E9-4662-A276-47FAB6CF7B2C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2E7E7"/>
          </a:solidFill>
        </a:fill>
      </a:tcStyle>
    </a:wholeTbl>
    <a:band1H>
      <a:tcTxStyle b="off" i="off"/>
      <a:tcStyle>
        <a:tcBdr/>
        <a:fill>
          <a:solidFill>
            <a:srgbClr val="E4CBCB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E4CBCB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69012F90-C57A-43DB-9162-48C14094D82F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52" y="5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font" Target="fonts/font12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8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3.fntdata"/><Relationship Id="rId59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6.fntdata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1.fntdata"/><Relationship Id="rId52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cff752d29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9" name="Google Shape;89;g2cff752d29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cff752d291_0_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6" name="Google Shape;146;g2cff752d291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cff752d291_0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Front Crotch (Left side) show a number of outliers that fall outside the general spread of the rest of the data.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Depth has the smallest range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Anterior-posterior Length has outliers closely situated around the whiskers.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Height: Height has a widest range, with a few outliers at the higher end.</a:t>
            </a:r>
            <a:endParaRPr sz="12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Followed by Max Hip: with several outliers at the upper and lower end.</a:t>
            </a:r>
            <a:endParaRPr sz="12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Then by Crotch Curve Length at Back Waist: with some outliers higher ends.</a:t>
            </a:r>
            <a:endParaRPr sz="12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g2cff752d291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cff752d291_0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75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</a:pPr>
            <a:r>
              <a:rPr lang="en" sz="1300">
                <a:solidFill>
                  <a:schemeClr val="dk1"/>
                </a:solidFill>
              </a:rPr>
              <a:t>In summary, the White group have the highest number of outliers across the majority of measurements, particularly in BMI, Max_Hip, and Anterior_posterior_Length.</a:t>
            </a: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7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iQR refers to the interquartile range, the difference between the 75th and 25th percentiles of the variable. </a:t>
            </a: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highlight>
                  <a:srgbClr val="E4ECEF"/>
                </a:highlight>
              </a:rPr>
              <a:t>					</a:t>
            </a:r>
            <a:endParaRPr>
              <a:solidFill>
                <a:schemeClr val="dk1"/>
              </a:solidFill>
              <a:highlight>
                <a:srgbClr val="E4ECE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highlight>
                  <a:srgbClr val="E4ECEF"/>
                </a:highlight>
              </a:rPr>
              <a:t>				</a:t>
            </a:r>
            <a:endParaRPr>
              <a:solidFill>
                <a:schemeClr val="dk1"/>
              </a:solidFill>
              <a:highlight>
                <a:srgbClr val="E4ECE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highlight>
                  <a:srgbClr val="E4ECEF"/>
                </a:highlight>
              </a:rPr>
              <a:t>			</a:t>
            </a:r>
            <a:endParaRPr>
              <a:solidFill>
                <a:schemeClr val="dk1"/>
              </a:solidFill>
              <a:highlight>
                <a:srgbClr val="E4ECE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	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2" name="Google Shape;162;g2cff752d291_0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f80e2f7e22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D0D0D"/>
                </a:solidFill>
                <a:highlight>
                  <a:srgbClr val="DCDCDC"/>
                </a:highlight>
                <a:latin typeface="Roboto"/>
                <a:ea typeface="Roboto"/>
                <a:cs typeface="Roboto"/>
                <a:sym typeface="Roboto"/>
              </a:rPr>
              <a:t>Both Front Crotch (Left side) and Back Crotch (Right Side) show a number of outliers that fall outside the general spread of the rest of the data.</a:t>
            </a:r>
            <a:endParaRPr sz="1200">
              <a:solidFill>
                <a:srgbClr val="0D0D0D"/>
              </a:solidFill>
              <a:highlight>
                <a:srgbClr val="DCDCDC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D0D0D"/>
                </a:solidFill>
                <a:highlight>
                  <a:srgbClr val="DCDCDC"/>
                </a:highlight>
                <a:latin typeface="Roboto"/>
                <a:ea typeface="Roboto"/>
                <a:cs typeface="Roboto"/>
                <a:sym typeface="Roboto"/>
              </a:rPr>
              <a:t>The measurement of the Anterior-posterior Length has the relatively small variation, with the box being very compact and outliers closely situated around the whiskers.</a:t>
            </a:r>
            <a:endParaRPr>
              <a:highlight>
                <a:srgbClr val="DCDCDC"/>
              </a:highlight>
            </a:endParaRPr>
          </a:p>
        </p:txBody>
      </p:sp>
      <p:sp>
        <p:nvSpPr>
          <p:cNvPr id="169" name="Google Shape;169;g1f80e2f7e2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f80e2f7e22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D0D0D"/>
                </a:solidFill>
                <a:highlight>
                  <a:srgbClr val="DCDCDC"/>
                </a:highlight>
                <a:latin typeface="Roboto"/>
                <a:ea typeface="Roboto"/>
                <a:cs typeface="Roboto"/>
                <a:sym typeface="Roboto"/>
              </a:rPr>
              <a:t>Both Front Crotch (Left side) and Back Crotch (Right Side) show a number of outliers that fall outside the general spread of the rest of the data.</a:t>
            </a:r>
            <a:endParaRPr sz="1200">
              <a:solidFill>
                <a:srgbClr val="0D0D0D"/>
              </a:solidFill>
              <a:highlight>
                <a:srgbClr val="DCDCDC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D0D0D"/>
                </a:solidFill>
                <a:highlight>
                  <a:srgbClr val="DCDCDC"/>
                </a:highlight>
                <a:latin typeface="Roboto"/>
                <a:ea typeface="Roboto"/>
                <a:cs typeface="Roboto"/>
                <a:sym typeface="Roboto"/>
              </a:rPr>
              <a:t>The measurement of the Anterior-posterior Length has the relatively small variation, with the box being very compact and outliers closely situated around the whiskers.</a:t>
            </a:r>
            <a:endParaRPr>
              <a:highlight>
                <a:srgbClr val="DCDCDC"/>
              </a:highlight>
            </a:endParaRPr>
          </a:p>
        </p:txBody>
      </p:sp>
      <p:sp>
        <p:nvSpPr>
          <p:cNvPr id="177" name="Google Shape;177;g1f80e2f7e22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f80e2f7e22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D0D0D"/>
                </a:solidFill>
                <a:highlight>
                  <a:srgbClr val="DCDCDC"/>
                </a:highlight>
                <a:latin typeface="Roboto"/>
                <a:ea typeface="Roboto"/>
                <a:cs typeface="Roboto"/>
                <a:sym typeface="Roboto"/>
              </a:rPr>
              <a:t>Both Front Crotch (Left side) and Back Crotch (Right Side) show a number of outliers that fall outside the general spread of the rest of the data.</a:t>
            </a:r>
            <a:endParaRPr sz="1200">
              <a:solidFill>
                <a:srgbClr val="0D0D0D"/>
              </a:solidFill>
              <a:highlight>
                <a:srgbClr val="DCDCDC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D0D0D"/>
                </a:solidFill>
                <a:highlight>
                  <a:srgbClr val="DCDCDC"/>
                </a:highlight>
                <a:latin typeface="Roboto"/>
                <a:ea typeface="Roboto"/>
                <a:cs typeface="Roboto"/>
                <a:sym typeface="Roboto"/>
              </a:rPr>
              <a:t>The measurement of the Anterior-posterior Length has the relatively small variation, with the box being very compact and outliers closely situated around the whiskers.</a:t>
            </a:r>
            <a:endParaRPr>
              <a:highlight>
                <a:srgbClr val="DCDCDC"/>
              </a:highlight>
            </a:endParaRPr>
          </a:p>
        </p:txBody>
      </p:sp>
      <p:sp>
        <p:nvSpPr>
          <p:cNvPr id="186" name="Google Shape;186;g1f80e2f7e22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d0683c5eb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2d0683c5eb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cff752d291_0_4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5" name="Google Shape;205;g2cff752d291_0_4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To find whether the means of these groups are different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cff752d291_0_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1" name="Google Shape;211;g2cff752d291_0_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d01f8857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There is a strong correlation between "Crotch.curve.length.at.back.waist" and "Front.Crotch.(Left.side)" (approximately 0.9), suggesting that changes in one of these crotch length measurements are likely to be accompanied by changes in the other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"Anterior-posterior.Length" has a very high correlation with BMI (approximately 0.9), indicating that as BMI increases, the Anterior-posterior Length also tends to increase, which might be useful for health and fitness assessments.</a:t>
            </a:r>
            <a:endParaRPr sz="140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negative correlation of -0.9 between BMI vs. height suggests a very strong inverse relationship between the two variables. This means that as height increases, BMI tends to decrease significantly, and vice versa. (</a:t>
            </a:r>
            <a:r>
              <a:rPr lang="en" sz="1400" b="1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Reason why above have a negative correlation,</a:t>
            </a:r>
            <a:r>
              <a:rPr lang="en" sz="14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Tall individuals may have lower BMI: Since BMI is calculated as weight divided by the square of height, taller individuals might have a lower BMI if their weight does not increase proportionally with their height.)</a:t>
            </a:r>
            <a:endParaRPr sz="140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Times New Roman"/>
              <a:buChar char="●"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Depth vs. Crotch Curve Length at Back Waist (0.88 correlation coefficient): individuals who have a greater depth measurement  tend to have longer measurements for the curve length at the back of the waist's crotch area. </a:t>
            </a:r>
            <a:endParaRPr sz="12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Anterior-posterior Length vs. Max-Hip (0.89 correlation coefficient):. A strong correlation of 0.89 suggests that individuals with a larger anterior-posterior length will have a larger hip circumference, indicating that as the body depth (front-to-back) increases, the hip size also tends to increase proportionally.</a:t>
            </a:r>
            <a:endParaRPr sz="12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9" name="Google Shape;219;g2d01f8857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cff752d291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g2cff752d291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cff752d291_0_8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cff752d291_0_8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cff752d291_0_7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We are given data of the coordinates of points that form the curves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g2cff752d291_0_7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cff752d291_0_7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⮚"/>
            </a:pPr>
            <a:r>
              <a:rPr lang="en" sz="1200">
                <a:solidFill>
                  <a:schemeClr val="dk1"/>
                </a:solidFill>
              </a:rPr>
              <a:t>Separated the lower part of the graph. Selected the left most and right most points of the curve. Select the point where the y-values are relatively low. Then, draw a horizontal line through this point to obtain the lower part. </a:t>
            </a:r>
            <a:endParaRPr sz="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g2cff752d291_0_7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cff752d291_0_7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g2cff752d291_0_7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cff752d291_0_7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The middle part of the curve was separated from the lower graph to estimate it separately</a:t>
            </a:r>
            <a:endParaRPr sz="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g2cff752d291_0_7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cff752d291_0_7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Used K-means to separate the left and right data points from the above graph</a:t>
            </a:r>
            <a:endParaRPr sz="9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4" name="Google Shape;264;g2cff752d291_0_7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cff752d291_0_7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1" name="Google Shape;271;g2cff752d291_0_7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cff752d291_0_7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AS the graph indicates...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g2cff752d291_0_7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cff752d291_0_9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4" name="Google Shape;284;g2cff752d291_0_9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 b="1">
                <a:solidFill>
                  <a:srgbClr val="0D0D0D"/>
                </a:solidFill>
                <a:latin typeface="Roboto"/>
                <a:ea typeface="Roboto"/>
                <a:cs typeface="Roboto"/>
                <a:sym typeface="Roboto"/>
              </a:rPr>
              <a:t>For spline coefficient, conclusion</a:t>
            </a:r>
            <a:r>
              <a:rPr lang="en" sz="1200">
                <a:solidFill>
                  <a:srgbClr val="0D0D0D"/>
                </a:solidFill>
                <a:latin typeface="Roboto"/>
                <a:ea typeface="Roboto"/>
                <a:cs typeface="Roboto"/>
                <a:sym typeface="Roboto"/>
              </a:rPr>
              <a:t>: There are statistically significant differences in the multivariate means of left, right and middle coefficient across the different racial groups. In other words, the race has a significant effect on the body measurements.</a:t>
            </a:r>
            <a:endParaRPr sz="1200">
              <a:solidFill>
                <a:srgbClr val="0D0D0D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 b="1">
                <a:solidFill>
                  <a:srgbClr val="0D0D0D"/>
                </a:solidFill>
                <a:latin typeface="Roboto"/>
                <a:ea typeface="Roboto"/>
                <a:cs typeface="Roboto"/>
                <a:sym typeface="Roboto"/>
              </a:rPr>
              <a:t>Next step </a:t>
            </a:r>
            <a:r>
              <a:rPr lang="en" sz="1200">
                <a:solidFill>
                  <a:srgbClr val="0D0D0D"/>
                </a:solidFill>
                <a:latin typeface="Roboto"/>
                <a:ea typeface="Roboto"/>
                <a:cs typeface="Roboto"/>
                <a:sym typeface="Roboto"/>
              </a:rPr>
              <a:t>to identify which specific race groups differ from each other</a:t>
            </a:r>
            <a:endParaRPr sz="1200">
              <a:solidFill>
                <a:srgbClr val="0D0D0D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rgbClr val="0D0D0D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Conclusion: </a:t>
            </a:r>
            <a:endParaRPr sz="12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For middle and right coefficient, there are statistically significant differences in body measurements btw AfricanAmer vs Asian as well as Asian vs White, AfricanAmer vs White.</a:t>
            </a:r>
            <a:endParaRPr sz="12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For the left coefficient, there are statistically significant differences in body measurements btw AfricanAmer vs Asian and Asian vs. White.  </a:t>
            </a:r>
            <a:endParaRPr sz="1200">
              <a:solidFill>
                <a:srgbClr val="0D0D0D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 i="1">
                <a:solidFill>
                  <a:srgbClr val="0D0D0D"/>
                </a:solidFill>
                <a:latin typeface="Roboto"/>
                <a:ea typeface="Roboto"/>
                <a:cs typeface="Roboto"/>
                <a:sym typeface="Roboto"/>
              </a:rPr>
              <a:t>**note: exclude other and hispanic in race </a:t>
            </a:r>
            <a:endParaRPr sz="1200" i="1">
              <a:solidFill>
                <a:srgbClr val="0D0D0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d2a70a64a1_5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d2a70a64a1_5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cff752d291_0_10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cff752d291_0_10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cff752d291_0_9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97" name="Google Shape;297;g2cff752d291_0_9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cff752d291_0_9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highlight>
                <a:srgbClr val="DCDCDC"/>
              </a:highlight>
            </a:endParaRPr>
          </a:p>
        </p:txBody>
      </p:sp>
      <p:sp>
        <p:nvSpPr>
          <p:cNvPr id="306" name="Google Shape;306;g2cff752d291_0_9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cff752d291_0_10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cff752d291_0_10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ff38854dd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ff38854dd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cff752d291_0_9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30" name="Google Shape;330;g2cff752d291_0_9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cff752d291_0_10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2cff752d291_0_10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cff752d291_0_10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2" name="Google Shape;342;g2cff752d291_0_10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f80e2f7e2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f80e2f7e2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cff752d291_0_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3" name="Google Shape;353;g2cff752d291_0_6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median height for the African American group is the highest among the groups, with a relatively narrow interquartile range (IQR), indicating less variability in height within this group.</a:t>
            </a:r>
            <a:endParaRPr sz="12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Asian individuals show the lowest median height, with a compact IQR but a wider range of outliers, both low and high.</a:t>
            </a:r>
            <a:endParaRPr sz="12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All groups show some presence of outliers, indicating that there are individuals whose heights are considerably different from the central tendency of their respective groups.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cff752d291_0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9" name="Google Shape;359;g2cff752d291_0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African American individuals display the widest interquartile range (IQR), indicating greater variability within this group.</a:t>
            </a:r>
            <a:endParaRPr sz="12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Asian individuals have the smallest IQR, suggesting less variability in crotch curve length within this group. </a:t>
            </a:r>
            <a:endParaRPr sz="12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cff752d291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cff752d291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cff752d291_0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5" name="Google Shape;365;g2cff752d291_0_6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African American group has the highest median measurement, with a relatively wide interquartile range (IQR), indicating variability within this group. It also has a few outliers on the lower end.</a:t>
            </a:r>
            <a:endParaRPr sz="12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Asian group's box is quite compact with the lowest median, suggesting less variability and consistently lower measurements in this category compared to the others.</a:t>
            </a:r>
            <a:endParaRPr sz="12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Hispanic group has a narrow IQR similar to the Asian group, with its median being slightly higher than that of the Asian group.</a:t>
            </a:r>
            <a:endParaRPr sz="12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'Other' category has a median that is higher than the Hispanic and Asian groups, with a wider IQR, indicating more variability within this group.</a:t>
            </a:r>
            <a:endParaRPr sz="12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cff752d291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cff752d291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cff752d291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cff752d291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707f01966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707f01966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cff752d291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cff752d291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cff752d291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g2cff752d291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4500"/>
              <a:buFont typeface="Arial"/>
              <a:buNone/>
              <a:defRPr sz="4500" b="0" i="0">
                <a:solidFill>
                  <a:srgbClr val="B3202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1"/>
          </p:nvPr>
        </p:nvSpPr>
        <p:spPr>
          <a:xfrm>
            <a:off x="623888" y="2407444"/>
            <a:ext cx="7886700" cy="21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3A4048"/>
              </a:buClr>
              <a:buSzPts val="1800"/>
              <a:buNone/>
              <a:defRPr sz="1800"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F9093"/>
              </a:buClr>
              <a:buSzPts val="1500"/>
              <a:buNone/>
              <a:defRPr sz="1500">
                <a:solidFill>
                  <a:srgbClr val="8F9093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F9093"/>
              </a:buClr>
              <a:buSzPts val="1400"/>
              <a:buNone/>
              <a:defRPr sz="1400">
                <a:solidFill>
                  <a:srgbClr val="8F9093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F9093"/>
              </a:buClr>
              <a:buSzPts val="1200"/>
              <a:buNone/>
              <a:defRPr sz="1200">
                <a:solidFill>
                  <a:srgbClr val="8F9093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F9093"/>
              </a:buClr>
              <a:buSzPts val="1200"/>
              <a:buNone/>
              <a:defRPr sz="1200">
                <a:solidFill>
                  <a:srgbClr val="8F9093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F9093"/>
              </a:buClr>
              <a:buSzPts val="1200"/>
              <a:buNone/>
              <a:defRPr sz="1200">
                <a:solidFill>
                  <a:srgbClr val="8F9093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F9093"/>
              </a:buClr>
              <a:buSzPts val="1200"/>
              <a:buNone/>
              <a:defRPr sz="1200">
                <a:solidFill>
                  <a:srgbClr val="8F9093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F9093"/>
              </a:buClr>
              <a:buSzPts val="1200"/>
              <a:buNone/>
              <a:defRPr sz="1200">
                <a:solidFill>
                  <a:srgbClr val="8F9093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F9093"/>
              </a:buClr>
              <a:buSzPts val="1200"/>
              <a:buNone/>
              <a:defRPr sz="1200">
                <a:solidFill>
                  <a:srgbClr val="8F9093"/>
                </a:solidFill>
              </a:defRPr>
            </a:lvl9pPr>
          </a:lstStyle>
          <a:p>
            <a:endParaRPr/>
          </a:p>
        </p:txBody>
      </p:sp>
      <p:cxnSp>
        <p:nvCxnSpPr>
          <p:cNvPr id="59" name="Google Shape;59;p14"/>
          <p:cNvCxnSpPr/>
          <p:nvPr/>
        </p:nvCxnSpPr>
        <p:spPr>
          <a:xfrm>
            <a:off x="628650" y="2407444"/>
            <a:ext cx="7886700" cy="0"/>
          </a:xfrm>
          <a:prstGeom prst="straightConnector1">
            <a:avLst/>
          </a:prstGeom>
          <a:noFill/>
          <a:ln w="38100" cap="flat" cmpd="sng">
            <a:solidFill>
              <a:srgbClr val="DCDCDC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8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  <a:defRPr sz="3000" b="1" i="0">
                <a:solidFill>
                  <a:srgbClr val="B3202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body" idx="1"/>
          </p:nvPr>
        </p:nvSpPr>
        <p:spPr>
          <a:xfrm>
            <a:off x="628650" y="1147969"/>
            <a:ext cx="7886700" cy="3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746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3A4048"/>
              </a:buClr>
              <a:buSzPts val="2300"/>
              <a:buChar char="•"/>
              <a:defRPr sz="2300"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A4048"/>
              </a:buClr>
              <a:buSzPts val="1800"/>
              <a:buChar char="•"/>
              <a:defRPr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A4048"/>
              </a:buClr>
              <a:buSzPts val="1500"/>
              <a:buChar char="•"/>
              <a:defRPr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A4048"/>
              </a:buClr>
              <a:buSzPts val="1400"/>
              <a:buChar char="•"/>
              <a:defRPr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A4048"/>
              </a:buClr>
              <a:buSzPts val="1400"/>
              <a:buChar char="•"/>
              <a:defRPr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cxnSp>
        <p:nvCxnSpPr>
          <p:cNvPr id="63" name="Google Shape;63;p15"/>
          <p:cNvCxnSpPr/>
          <p:nvPr/>
        </p:nvCxnSpPr>
        <p:spPr>
          <a:xfrm>
            <a:off x="628650" y="1095789"/>
            <a:ext cx="7886700" cy="0"/>
          </a:xfrm>
          <a:prstGeom prst="straightConnector1">
            <a:avLst/>
          </a:prstGeom>
          <a:noFill/>
          <a:ln w="38100" cap="flat" cmpd="sng">
            <a:solidFill>
              <a:srgbClr val="DCDCDC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8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  <a:defRPr sz="3000" b="1" i="0">
                <a:solidFill>
                  <a:srgbClr val="B3202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1"/>
          </p:nvPr>
        </p:nvSpPr>
        <p:spPr>
          <a:xfrm>
            <a:off x="628650" y="1147970"/>
            <a:ext cx="3886200" cy="3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746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3A4048"/>
              </a:buClr>
              <a:buSzPts val="2300"/>
              <a:buChar char="•"/>
              <a:defRPr sz="2300"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3A4048"/>
              </a:buClr>
              <a:buSzPts val="1800"/>
              <a:buChar char="•"/>
              <a:defRPr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238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3A4048"/>
              </a:buClr>
              <a:buSzPts val="1500"/>
              <a:buChar char="•"/>
              <a:defRPr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175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3A4048"/>
              </a:buClr>
              <a:buSzPts val="1400"/>
              <a:buChar char="•"/>
              <a:defRPr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175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3A4048"/>
              </a:buClr>
              <a:buSzPts val="1400"/>
              <a:buChar char="•"/>
              <a:defRPr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2"/>
          </p:nvPr>
        </p:nvSpPr>
        <p:spPr>
          <a:xfrm>
            <a:off x="4629150" y="1147970"/>
            <a:ext cx="3886200" cy="3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746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3A4048"/>
              </a:buClr>
              <a:buSzPts val="2300"/>
              <a:buChar char="•"/>
              <a:defRPr sz="2300"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3A4048"/>
              </a:buClr>
              <a:buSzPts val="1800"/>
              <a:buChar char="•"/>
              <a:defRPr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238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3A4048"/>
              </a:buClr>
              <a:buSzPts val="1500"/>
              <a:buChar char="•"/>
              <a:defRPr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175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3A4048"/>
              </a:buClr>
              <a:buSzPts val="1400"/>
              <a:buChar char="•"/>
              <a:defRPr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175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3A4048"/>
              </a:buClr>
              <a:buSzPts val="1400"/>
              <a:buChar char="•"/>
              <a:defRPr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cxnSp>
        <p:nvCxnSpPr>
          <p:cNvPr id="68" name="Google Shape;68;p16"/>
          <p:cNvCxnSpPr/>
          <p:nvPr/>
        </p:nvCxnSpPr>
        <p:spPr>
          <a:xfrm>
            <a:off x="628650" y="1095789"/>
            <a:ext cx="7886700" cy="0"/>
          </a:xfrm>
          <a:prstGeom prst="straightConnector1">
            <a:avLst/>
          </a:prstGeom>
          <a:noFill/>
          <a:ln w="38100" cap="flat" cmpd="sng">
            <a:solidFill>
              <a:srgbClr val="DCDCDC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4763" y="4688784"/>
            <a:ext cx="1409282" cy="35232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7"/>
          <p:cNvSpPr txBox="1">
            <a:spLocks noGrp="1"/>
          </p:cNvSpPr>
          <p:nvPr>
            <p:ph type="subTitle" idx="1"/>
          </p:nvPr>
        </p:nvSpPr>
        <p:spPr>
          <a:xfrm>
            <a:off x="1143000" y="2883063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03233"/>
              </a:buClr>
              <a:buSzPts val="1800"/>
              <a:buNone/>
              <a:defRPr sz="1800" b="0" i="0">
                <a:solidFill>
                  <a:srgbClr val="30323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2" name="Google Shape;72;p17"/>
          <p:cNvSpPr txBox="1"/>
          <p:nvPr/>
        </p:nvSpPr>
        <p:spPr>
          <a:xfrm>
            <a:off x="345385" y="1910616"/>
            <a:ext cx="84534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500"/>
              <a:buFont typeface="Arial"/>
              <a:buNone/>
            </a:pPr>
            <a:r>
              <a:rPr lang="en" sz="4500" b="0" i="0" u="none" strike="noStrike" cap="non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Slideshow Title on Master Slide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3" name="Google Shape;73;p17"/>
          <p:cNvCxnSpPr/>
          <p:nvPr/>
        </p:nvCxnSpPr>
        <p:spPr>
          <a:xfrm>
            <a:off x="494071" y="2738735"/>
            <a:ext cx="8178000" cy="0"/>
          </a:xfrm>
          <a:prstGeom prst="straightConnector1">
            <a:avLst/>
          </a:prstGeom>
          <a:noFill/>
          <a:ln w="38100" cap="flat" cmpd="sng">
            <a:solidFill>
              <a:srgbClr val="DCDCDC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8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  <a:defRPr sz="3000" b="1" i="0">
                <a:solidFill>
                  <a:srgbClr val="B3202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5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A4048"/>
              </a:buClr>
              <a:buSzPts val="2300"/>
              <a:buNone/>
              <a:defRPr sz="2300" b="1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body" idx="2"/>
          </p:nvPr>
        </p:nvSpPr>
        <p:spPr>
          <a:xfrm>
            <a:off x="629841" y="1818861"/>
            <a:ext cx="3868500" cy="28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746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3A4048"/>
              </a:buClr>
              <a:buSzPts val="2300"/>
              <a:buChar char="•"/>
              <a:defRPr sz="2300"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3A4048"/>
              </a:buClr>
              <a:buSzPts val="1800"/>
              <a:buChar char="•"/>
              <a:defRPr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238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3A4048"/>
              </a:buClr>
              <a:buSzPts val="1500"/>
              <a:buChar char="•"/>
              <a:defRPr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175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3A4048"/>
              </a:buClr>
              <a:buSzPts val="1400"/>
              <a:buChar char="•"/>
              <a:defRPr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175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3A4048"/>
              </a:buClr>
              <a:buSzPts val="1400"/>
              <a:buChar char="•"/>
              <a:defRPr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A4048"/>
              </a:buClr>
              <a:buSzPts val="2300"/>
              <a:buNone/>
              <a:defRPr sz="2300" b="1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4"/>
          </p:nvPr>
        </p:nvSpPr>
        <p:spPr>
          <a:xfrm>
            <a:off x="4629150" y="1818861"/>
            <a:ext cx="3887400" cy="28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746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3A4048"/>
              </a:buClr>
              <a:buSzPts val="2300"/>
              <a:buChar char="•"/>
              <a:defRPr sz="2300"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3A4048"/>
              </a:buClr>
              <a:buSzPts val="1800"/>
              <a:buChar char="•"/>
              <a:defRPr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238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3A4048"/>
              </a:buClr>
              <a:buSzPts val="1500"/>
              <a:buChar char="•"/>
              <a:defRPr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175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3A4048"/>
              </a:buClr>
              <a:buSzPts val="1400"/>
              <a:buChar char="•"/>
              <a:defRPr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175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3A4048"/>
              </a:buClr>
              <a:buSzPts val="1400"/>
              <a:buChar char="•"/>
              <a:defRPr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cxnSp>
        <p:nvCxnSpPr>
          <p:cNvPr id="81" name="Google Shape;81;p19"/>
          <p:cNvCxnSpPr/>
          <p:nvPr/>
        </p:nvCxnSpPr>
        <p:spPr>
          <a:xfrm>
            <a:off x="628650" y="1095789"/>
            <a:ext cx="7886700" cy="0"/>
          </a:xfrm>
          <a:prstGeom prst="straightConnector1">
            <a:avLst/>
          </a:prstGeom>
          <a:noFill/>
          <a:ln w="38100" cap="flat" cmpd="sng">
            <a:solidFill>
              <a:srgbClr val="DCDCDC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0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1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  <a:defRPr sz="3000" b="1" i="0">
                <a:solidFill>
                  <a:srgbClr val="B3202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0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20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3A4048"/>
              </a:buClr>
              <a:buSzPts val="1200"/>
              <a:buNone/>
              <a:defRPr sz="1200" b="0" i="0">
                <a:solidFill>
                  <a:srgbClr val="3A40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cxnSp>
        <p:nvCxnSpPr>
          <p:cNvPr id="86" name="Google Shape;86;p20"/>
          <p:cNvCxnSpPr/>
          <p:nvPr/>
        </p:nvCxnSpPr>
        <p:spPr>
          <a:xfrm>
            <a:off x="628650" y="1498325"/>
            <a:ext cx="2950500" cy="0"/>
          </a:xfrm>
          <a:prstGeom prst="straightConnector1">
            <a:avLst/>
          </a:prstGeom>
          <a:noFill/>
          <a:ln w="38100" cap="flat" cmpd="sng">
            <a:solidFill>
              <a:srgbClr val="DCDCDC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/>
          <p:nvPr/>
        </p:nvSpPr>
        <p:spPr>
          <a:xfrm>
            <a:off x="8624681" y="4770232"/>
            <a:ext cx="3444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 sz="800" b="0" i="0" u="none" strike="noStrike" cap="none">
                <a:solidFill>
                  <a:srgbClr val="3A4048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sz="1400" b="0" i="0" u="none" strike="noStrike" cap="none">
              <a:solidFill>
                <a:srgbClr val="3A404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4" name="Google Shape;54;p13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74763" y="4688784"/>
            <a:ext cx="1409282" cy="35232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7384142" y="4775721"/>
            <a:ext cx="12450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4048"/>
              </a:buClr>
              <a:buSzPts val="600"/>
              <a:buFont typeface="Open Sans"/>
              <a:buNone/>
            </a:pPr>
            <a:r>
              <a:rPr lang="en" sz="600" b="0" i="0" u="none" strike="noStrike" cap="none">
                <a:solidFill>
                  <a:srgbClr val="3A4048"/>
                </a:solidFill>
                <a:latin typeface="Open Sans"/>
                <a:ea typeface="Open Sans"/>
                <a:cs typeface="Open Sans"/>
                <a:sym typeface="Open Sans"/>
              </a:rPr>
              <a:t>© 2024 Cornell University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1"/>
          <p:cNvSpPr txBox="1">
            <a:spLocks noGrp="1"/>
          </p:cNvSpPr>
          <p:nvPr>
            <p:ph type="title"/>
          </p:nvPr>
        </p:nvSpPr>
        <p:spPr>
          <a:xfrm>
            <a:off x="623900" y="928075"/>
            <a:ext cx="7886700" cy="1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 b="1">
                <a:solidFill>
                  <a:schemeClr val="accent1"/>
                </a:solidFill>
              </a:rPr>
              <a:t>Tailored for Diversity: Adapting Garment Patterns to Fit Diverse Body Shapes</a:t>
            </a:r>
            <a:r>
              <a:rPr lang="en" sz="3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   </a:t>
            </a:r>
            <a:br>
              <a:rPr lang="en" sz="1100" b="0" i="0" u="none" strike="noStrike" cap="none">
                <a:latin typeface="Arial"/>
                <a:ea typeface="Arial"/>
                <a:cs typeface="Arial"/>
                <a:sym typeface="Arial"/>
              </a:rPr>
            </a:br>
            <a:endParaRPr sz="3000"/>
          </a:p>
        </p:txBody>
      </p:sp>
      <p:sp>
        <p:nvSpPr>
          <p:cNvPr id="92" name="Google Shape;92;p21"/>
          <p:cNvSpPr txBox="1">
            <a:spLocks noGrp="1"/>
          </p:cNvSpPr>
          <p:nvPr>
            <p:ph type="body" idx="1"/>
          </p:nvPr>
        </p:nvSpPr>
        <p:spPr>
          <a:xfrm>
            <a:off x="623888" y="2920365"/>
            <a:ext cx="77370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Team 10 :</a:t>
            </a:r>
            <a:r>
              <a:rPr lang="en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Lily Bharati Sharma, Xinru Zheng, Xuran Zhang, Yuze Gu, Yanan Zhang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1651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3A4048"/>
              </a:buClr>
              <a:buSzPts val="1800"/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0"/>
          <p:cNvSpPr txBox="1">
            <a:spLocks noGrp="1"/>
          </p:cNvSpPr>
          <p:nvPr>
            <p:ph type="title"/>
          </p:nvPr>
        </p:nvSpPr>
        <p:spPr>
          <a:xfrm>
            <a:off x="674363" y="254233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</a:pPr>
            <a:r>
              <a:rPr lang="en"/>
              <a:t>Detect Missing Values </a:t>
            </a:r>
            <a:endParaRPr/>
          </a:p>
        </p:txBody>
      </p:sp>
      <p:graphicFrame>
        <p:nvGraphicFramePr>
          <p:cNvPr id="149" name="Google Shape;149;p30"/>
          <p:cNvGraphicFramePr/>
          <p:nvPr/>
        </p:nvGraphicFramePr>
        <p:xfrm>
          <a:off x="674370" y="1377315"/>
          <a:ext cx="3122175" cy="2828950"/>
        </p:xfrm>
        <a:graphic>
          <a:graphicData uri="http://schemas.openxmlformats.org/drawingml/2006/table">
            <a:tbl>
              <a:tblPr>
                <a:noFill/>
                <a:tableStyleId>{956201AD-B42E-4EE8-83AB-95C70B9CBE27}</a:tableStyleId>
              </a:tblPr>
              <a:tblGrid>
                <a:gridCol w="2531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0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575" marR="3575" marT="357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Missing</a:t>
                      </a:r>
                      <a:endParaRPr sz="12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575" marR="3575" marT="3575" marB="0" anchor="b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Anterior_posterior_Length</a:t>
                      </a:r>
                      <a:endParaRPr sz="12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575" marR="3575" marT="3575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575" marR="3575" marT="3575" marB="0" anchor="b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Depth</a:t>
                      </a:r>
                      <a:endParaRPr sz="12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575" marR="3575" marT="3575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575" marR="3575" marT="3575" marB="0" anchor="b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2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Crotch_curve_length_at_back_waist</a:t>
                      </a:r>
                      <a:endParaRPr sz="12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575" marR="3575" marT="3575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575" marR="3575" marT="3575" marB="0" anchor="b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0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Front_Crotch_Left_side</a:t>
                      </a:r>
                      <a:endParaRPr sz="12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575" marR="3575" marT="3575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575" marR="3575" marT="3575" marB="0" anchor="b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0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Back_Crotch_Right_Side</a:t>
                      </a:r>
                      <a:endParaRPr sz="12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575" marR="3575" marT="3575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575" marR="3575" marT="3575" marB="0" anchor="b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0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Depth</a:t>
                      </a:r>
                      <a:endParaRPr sz="12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575" marR="3575" marT="3575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575" marR="3575" marT="3575" marB="0" anchor="b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2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Crotch_curve_length_at_back_waist</a:t>
                      </a:r>
                      <a:endParaRPr sz="12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575" marR="3575" marT="3575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575" marR="3575" marT="3575" marB="0" anchor="b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40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Front_Crotch_Left_side</a:t>
                      </a:r>
                      <a:endParaRPr sz="12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575" marR="3575" marT="3575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575" marR="3575" marT="3575" marB="0" anchor="b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0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Back_Crotch_Right_Side</a:t>
                      </a:r>
                      <a:endParaRPr sz="12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575" marR="3575" marT="3575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575" marR="3575" marT="3575" marB="0" anchor="b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150" name="Google Shape;150;p30"/>
          <p:cNvSpPr/>
          <p:nvPr/>
        </p:nvSpPr>
        <p:spPr>
          <a:xfrm>
            <a:off x="3977640" y="2314575"/>
            <a:ext cx="2760300" cy="12402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These are data points which is Funky shape / bad crotch curve</a:t>
            </a:r>
            <a:endParaRPr sz="1100"/>
          </a:p>
        </p:txBody>
      </p:sp>
      <p:sp>
        <p:nvSpPr>
          <p:cNvPr id="151" name="Google Shape;151;p30"/>
          <p:cNvSpPr/>
          <p:nvPr/>
        </p:nvSpPr>
        <p:spPr>
          <a:xfrm rot="179959">
            <a:off x="6086723" y="1178690"/>
            <a:ext cx="1742988" cy="1214551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accent1"/>
          </a:solidFill>
          <a:ln w="25400" cap="flat" cmpd="sng">
            <a:solidFill>
              <a:srgbClr val="4B0A0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Exclude the data from analysis</a:t>
            </a:r>
            <a:endParaRPr sz="11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1"/>
          <p:cNvSpPr txBox="1">
            <a:spLocks noGrp="1"/>
          </p:cNvSpPr>
          <p:nvPr>
            <p:ph type="title"/>
          </p:nvPr>
        </p:nvSpPr>
        <p:spPr>
          <a:xfrm>
            <a:off x="748288" y="327508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</a:pPr>
            <a:r>
              <a:rPr lang="en"/>
              <a:t>Overall Boxplot</a:t>
            </a:r>
            <a:endParaRPr/>
          </a:p>
        </p:txBody>
      </p:sp>
      <p:pic>
        <p:nvPicPr>
          <p:cNvPr id="157" name="Google Shape;157;p31"/>
          <p:cNvPicPr preferRelativeResize="0"/>
          <p:nvPr/>
        </p:nvPicPr>
        <p:blipFill rotWithShape="1">
          <a:blip r:embed="rId3">
            <a:alphaModFix/>
          </a:blip>
          <a:srcRect t="1319" b="-1319"/>
          <a:stretch/>
        </p:blipFill>
        <p:spPr>
          <a:xfrm>
            <a:off x="622750" y="1538625"/>
            <a:ext cx="3878452" cy="204137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58" name="Google Shape;158;p31"/>
          <p:cNvPicPr preferRelativeResize="0"/>
          <p:nvPr/>
        </p:nvPicPr>
        <p:blipFill rotWithShape="1">
          <a:blip r:embed="rId4">
            <a:alphaModFix/>
          </a:blip>
          <a:srcRect r="7621"/>
          <a:stretch/>
        </p:blipFill>
        <p:spPr>
          <a:xfrm>
            <a:off x="4572000" y="1538625"/>
            <a:ext cx="3958348" cy="204137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59" name="Google Shape;159;p31"/>
          <p:cNvSpPr txBox="1"/>
          <p:nvPr/>
        </p:nvSpPr>
        <p:spPr>
          <a:xfrm>
            <a:off x="622750" y="3783225"/>
            <a:ext cx="7907700" cy="7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Char char="●"/>
            </a:pPr>
            <a:r>
              <a:rPr lang="en" sz="1200"/>
              <a:t>Provide a visual summary of the distributions of distinct body measurements</a:t>
            </a:r>
            <a:endParaRPr sz="1200">
              <a:solidFill>
                <a:srgbClr val="0D0D0D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Char char="●"/>
            </a:pPr>
            <a:r>
              <a:rPr lang="en" sz="1200">
                <a:solidFill>
                  <a:srgbClr val="0D0D0D"/>
                </a:solidFill>
              </a:rPr>
              <a:t>In general, all variables have outliers existed.</a:t>
            </a:r>
            <a:endParaRPr sz="1200">
              <a:solidFill>
                <a:srgbClr val="0D0D0D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2"/>
          <p:cNvSpPr txBox="1">
            <a:spLocks noGrp="1"/>
          </p:cNvSpPr>
          <p:nvPr>
            <p:ph type="title"/>
          </p:nvPr>
        </p:nvSpPr>
        <p:spPr>
          <a:xfrm>
            <a:off x="714363" y="319358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</a:pPr>
            <a:r>
              <a:rPr lang="en"/>
              <a:t>Detecting Outliers </a:t>
            </a:r>
            <a:endParaRPr/>
          </a:p>
        </p:txBody>
      </p:sp>
      <p:graphicFrame>
        <p:nvGraphicFramePr>
          <p:cNvPr id="165" name="Google Shape;165;p32"/>
          <p:cNvGraphicFramePr/>
          <p:nvPr/>
        </p:nvGraphicFramePr>
        <p:xfrm>
          <a:off x="714375" y="1354455"/>
          <a:ext cx="6235150" cy="2059050"/>
        </p:xfrm>
        <a:graphic>
          <a:graphicData uri="http://schemas.openxmlformats.org/drawingml/2006/table">
            <a:tbl>
              <a:tblPr>
                <a:noFill/>
                <a:tableStyleId>{956201AD-B42E-4EE8-83AB-95C70B9CBE27}</a:tableStyleId>
              </a:tblPr>
              <a:tblGrid>
                <a:gridCol w="2654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9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2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2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2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928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543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Race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FEA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AfricanAmer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FEA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Asian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FEA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Hispanic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FEA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Other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FEA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White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FEA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8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BMI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8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Height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8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Max_Hip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8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Anterior_posterior_Length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8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Depth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64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Crotch_curve_length_at_back_waist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8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Front_Crotch__Left_side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8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Back_Crotch__Right_Side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/>
                    </a:p>
                  </a:txBody>
                  <a:tcPr marL="3575" marR="3575" marT="3575" marB="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66" name="Google Shape;166;p32"/>
          <p:cNvSpPr txBox="1"/>
          <p:nvPr/>
        </p:nvSpPr>
        <p:spPr>
          <a:xfrm>
            <a:off x="628650" y="3596209"/>
            <a:ext cx="6720900" cy="9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254000" marR="0" lvl="0" indent="-260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100"/>
              <a:buFont typeface="Arial"/>
              <a:buChar char="•"/>
            </a:pPr>
            <a:r>
              <a:rPr lang="en" sz="1100" b="0" i="0" u="none" strike="noStrike" cap="non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Calculate the first quartile (Q1) and third quartile (Q3) for each variable.</a:t>
            </a:r>
            <a:endParaRPr sz="1100">
              <a:solidFill>
                <a:srgbClr val="0D0D0D"/>
              </a:solidFill>
            </a:endParaRPr>
          </a:p>
          <a:p>
            <a:pPr marL="254000" marR="0" lvl="0" indent="-260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100"/>
              <a:buFont typeface="Arial"/>
              <a:buChar char="•"/>
            </a:pPr>
            <a:r>
              <a:rPr lang="en" sz="1100" b="0" i="0" u="none" strike="noStrike" cap="non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Determine the lower and upper bounds using the formula:</a:t>
            </a:r>
            <a:endParaRPr sz="1100">
              <a:solidFill>
                <a:srgbClr val="0D0D0D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0" i="0" u="none" strike="noStrike" cap="non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	Lower Bound = Q1 - 1.5 * IQR</a:t>
            </a:r>
            <a:endParaRPr sz="1100">
              <a:solidFill>
                <a:srgbClr val="0D0D0D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0" i="0" u="none" strike="noStrike" cap="non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	Upper Bound = Q3 + 1.5 * IQR</a:t>
            </a:r>
            <a:endParaRPr sz="1100">
              <a:solidFill>
                <a:srgbClr val="0D0D0D"/>
              </a:solidFill>
            </a:endParaRPr>
          </a:p>
          <a:p>
            <a:pPr marL="254000" marR="0" lvl="0" indent="-260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100"/>
              <a:buFont typeface="Arial"/>
              <a:buChar char="•"/>
            </a:pPr>
            <a:r>
              <a:rPr lang="en" sz="1100" b="0" i="0" u="none" strike="noStrike" cap="non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Identify values outside the bounds as outliers.</a:t>
            </a:r>
            <a:endParaRPr sz="1100">
              <a:solidFill>
                <a:srgbClr val="0D0D0D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3"/>
          <p:cNvSpPr txBox="1">
            <a:spLocks noGrp="1"/>
          </p:cNvSpPr>
          <p:nvPr>
            <p:ph type="title"/>
          </p:nvPr>
        </p:nvSpPr>
        <p:spPr>
          <a:xfrm>
            <a:off x="471488" y="205383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</a:pPr>
            <a:r>
              <a:rPr lang="en"/>
              <a:t>Overall Boxplot</a:t>
            </a:r>
            <a:endParaRPr/>
          </a:p>
        </p:txBody>
      </p:sp>
      <p:pic>
        <p:nvPicPr>
          <p:cNvPr id="172" name="Google Shape;172;p33"/>
          <p:cNvPicPr preferRelativeResize="0"/>
          <p:nvPr/>
        </p:nvPicPr>
        <p:blipFill rotWithShape="1">
          <a:blip r:embed="rId3">
            <a:alphaModFix/>
          </a:blip>
          <a:srcRect t="1319" b="-1319"/>
          <a:stretch/>
        </p:blipFill>
        <p:spPr>
          <a:xfrm>
            <a:off x="622752" y="1645845"/>
            <a:ext cx="3674750" cy="193415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73" name="Google Shape;173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74001" y="1604638"/>
            <a:ext cx="4232825" cy="201657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74" name="Google Shape;174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4"/>
          <p:cNvSpPr txBox="1">
            <a:spLocks noGrp="1"/>
          </p:cNvSpPr>
          <p:nvPr>
            <p:ph type="title"/>
          </p:nvPr>
        </p:nvSpPr>
        <p:spPr>
          <a:xfrm>
            <a:off x="471488" y="205383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</a:pPr>
            <a:r>
              <a:rPr lang="en"/>
              <a:t>Overall Boxplot</a:t>
            </a:r>
            <a:endParaRPr/>
          </a:p>
        </p:txBody>
      </p:sp>
      <p:pic>
        <p:nvPicPr>
          <p:cNvPr id="180" name="Google Shape;180;p34"/>
          <p:cNvPicPr preferRelativeResize="0"/>
          <p:nvPr/>
        </p:nvPicPr>
        <p:blipFill rotWithShape="1">
          <a:blip r:embed="rId3">
            <a:alphaModFix/>
          </a:blip>
          <a:srcRect t="1319" b="-1319"/>
          <a:stretch/>
        </p:blipFill>
        <p:spPr>
          <a:xfrm>
            <a:off x="622752" y="1645845"/>
            <a:ext cx="3674750" cy="193415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81" name="Google Shape;181;p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74001" y="1604638"/>
            <a:ext cx="4232825" cy="201657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82" name="Google Shape;182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>
            <a:spLocks noGrp="1"/>
          </p:cNvSpPr>
          <p:nvPr>
            <p:ph type="title"/>
          </p:nvPr>
        </p:nvSpPr>
        <p:spPr>
          <a:xfrm>
            <a:off x="471488" y="205383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</a:pPr>
            <a:r>
              <a:rPr lang="en"/>
              <a:t>Overall Boxplot</a:t>
            </a:r>
            <a:endParaRPr/>
          </a:p>
        </p:txBody>
      </p:sp>
      <p:pic>
        <p:nvPicPr>
          <p:cNvPr id="189" name="Google Shape;189;p35"/>
          <p:cNvPicPr preferRelativeResize="0"/>
          <p:nvPr/>
        </p:nvPicPr>
        <p:blipFill rotWithShape="1">
          <a:blip r:embed="rId3">
            <a:alphaModFix/>
          </a:blip>
          <a:srcRect t="1319" b="-1319"/>
          <a:stretch/>
        </p:blipFill>
        <p:spPr>
          <a:xfrm>
            <a:off x="622752" y="1645845"/>
            <a:ext cx="3674750" cy="193415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0" name="Google Shape;190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74001" y="1604638"/>
            <a:ext cx="4232825" cy="201657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1" name="Google Shape;19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6"/>
          <p:cNvSpPr txBox="1">
            <a:spLocks noGrp="1"/>
          </p:cNvSpPr>
          <p:nvPr>
            <p:ph type="title"/>
          </p:nvPr>
        </p:nvSpPr>
        <p:spPr>
          <a:xfrm>
            <a:off x="628638" y="234283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</a:pPr>
            <a:r>
              <a:rPr lang="en"/>
              <a:t>Data Overview </a:t>
            </a:r>
            <a:endParaRPr/>
          </a:p>
        </p:txBody>
      </p:sp>
      <p:pic>
        <p:nvPicPr>
          <p:cNvPr id="199" name="Google Shape;199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8650" y="1272556"/>
            <a:ext cx="3507490" cy="2167128"/>
          </a:xfrm>
          <a:prstGeom prst="rect">
            <a:avLst/>
          </a:prstGeom>
          <a:noFill/>
          <a:ln w="9525" cap="flat" cmpd="sng">
            <a:solidFill>
              <a:srgbClr val="484B4D"/>
            </a:solidFill>
            <a:prstDash val="solid"/>
            <a:round/>
            <a:headEnd type="none" w="sm" len="sm"/>
            <a:tailEnd type="none" w="sm" len="sm"/>
          </a:ln>
        </p:spPr>
      </p:pic>
      <p:graphicFrame>
        <p:nvGraphicFramePr>
          <p:cNvPr id="200" name="Google Shape;200;p36"/>
          <p:cNvGraphicFramePr/>
          <p:nvPr/>
        </p:nvGraphicFramePr>
        <p:xfrm>
          <a:off x="629881" y="3649243"/>
          <a:ext cx="3543750" cy="873950"/>
        </p:xfrm>
        <a:graphic>
          <a:graphicData uri="http://schemas.openxmlformats.org/drawingml/2006/table">
            <a:tbl>
              <a:tblPr>
                <a:noFill/>
                <a:tableStyleId>{956201AD-B42E-4EE8-83AB-95C70B9CBE27}</a:tableStyleId>
              </a:tblPr>
              <a:tblGrid>
                <a:gridCol w="1719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4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57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Anterior_posterior_Length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57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Mean</a:t>
                      </a:r>
                      <a:endParaRPr sz="1100"/>
                    </a:p>
                  </a:txBody>
                  <a:tcPr marL="7150" marR="7150" marT="7150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272.8103</a:t>
                      </a:r>
                      <a:endParaRPr sz="1100"/>
                    </a:p>
                  </a:txBody>
                  <a:tcPr marL="7150" marR="7150" marT="7150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57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Median</a:t>
                      </a:r>
                      <a:endParaRPr sz="1100"/>
                    </a:p>
                  </a:txBody>
                  <a:tcPr marL="7150" marR="7150" marT="7150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266.4087</a:t>
                      </a:r>
                      <a:endParaRPr sz="1100"/>
                    </a:p>
                  </a:txBody>
                  <a:tcPr marL="7150" marR="7150" marT="7150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57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Minimum</a:t>
                      </a:r>
                      <a:endParaRPr sz="1100"/>
                    </a:p>
                  </a:txBody>
                  <a:tcPr marL="7150" marR="7150" marT="7150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197.836</a:t>
                      </a:r>
                      <a:endParaRPr sz="1100"/>
                    </a:p>
                  </a:txBody>
                  <a:tcPr marL="7150" marR="7150" marT="7150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57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Maximum</a:t>
                      </a:r>
                      <a:endParaRPr sz="1100"/>
                    </a:p>
                  </a:txBody>
                  <a:tcPr marL="7150" marR="7150" marT="7150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412.0992</a:t>
                      </a:r>
                      <a:endParaRPr sz="1100"/>
                    </a:p>
                  </a:txBody>
                  <a:tcPr marL="7150" marR="7150" marT="7150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01" name="Google Shape;201;p36"/>
          <p:cNvSpPr/>
          <p:nvPr/>
        </p:nvSpPr>
        <p:spPr>
          <a:xfrm>
            <a:off x="4491990" y="3685301"/>
            <a:ext cx="3797700" cy="799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Char char="➢"/>
            </a:pPr>
            <a:r>
              <a:rPr lang="en" sz="1200">
                <a:solidFill>
                  <a:srgbClr val="0D0D0D"/>
                </a:solidFill>
              </a:rPr>
              <a:t>Other</a:t>
            </a:r>
            <a:r>
              <a:rPr lang="en" sz="1200" i="0" u="none" strike="noStrike" cap="none">
                <a:solidFill>
                  <a:srgbClr val="0D0D0D"/>
                </a:solidFill>
              </a:rPr>
              <a:t> &amp; African American </a:t>
            </a:r>
            <a:r>
              <a:rPr lang="en" sz="1200">
                <a:solidFill>
                  <a:srgbClr val="0D0D0D"/>
                </a:solidFill>
              </a:rPr>
              <a:t>Anterior</a:t>
            </a:r>
            <a:r>
              <a:rPr lang="en" sz="1200" i="0" u="none" strike="noStrike" cap="none">
                <a:solidFill>
                  <a:srgbClr val="0D0D0D"/>
                </a:solidFill>
              </a:rPr>
              <a:t> posterior length have similar distribution</a:t>
            </a:r>
            <a:endParaRPr sz="1100">
              <a:solidFill>
                <a:srgbClr val="0D0D0D"/>
              </a:solidFill>
            </a:endParaRPr>
          </a:p>
        </p:txBody>
      </p:sp>
      <p:pic>
        <p:nvPicPr>
          <p:cNvPr id="202" name="Google Shape;202;p3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91990" y="1284671"/>
            <a:ext cx="3749071" cy="215501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xfrm>
            <a:off x="644863" y="364308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ANOVA Results</a:t>
            </a:r>
            <a:endParaRPr/>
          </a:p>
        </p:txBody>
      </p:sp>
      <p:sp>
        <p:nvSpPr>
          <p:cNvPr id="208" name="Google Shape;208;p37"/>
          <p:cNvSpPr txBox="1">
            <a:spLocks noGrp="1"/>
          </p:cNvSpPr>
          <p:nvPr>
            <p:ph type="body" idx="1"/>
          </p:nvPr>
        </p:nvSpPr>
        <p:spPr>
          <a:xfrm>
            <a:off x="644863" y="1299752"/>
            <a:ext cx="5915100" cy="25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342900" lvl="0" indent="-2667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Three ethnic groups: White, African American, Others</a:t>
            </a:r>
            <a:endParaRPr sz="1600"/>
          </a:p>
          <a:p>
            <a:pPr marL="342900" lvl="0" indent="-2667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Conducted ANOVA tests on all quantitative variables</a:t>
            </a:r>
            <a:endParaRPr sz="1600"/>
          </a:p>
          <a:p>
            <a:pPr marL="342900" lvl="0" indent="-2667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Concluded significant differences </a:t>
            </a:r>
            <a:endParaRPr sz="1600"/>
          </a:p>
          <a:p>
            <a:pPr marL="3429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Between means of variables across different ethnic groups</a:t>
            </a:r>
            <a:endParaRPr sz="1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>
            <a:spLocks noGrp="1"/>
          </p:cNvSpPr>
          <p:nvPr>
            <p:ph type="title"/>
          </p:nvPr>
        </p:nvSpPr>
        <p:spPr>
          <a:xfrm>
            <a:off x="644863" y="378758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ANOVA Results</a:t>
            </a:r>
            <a:endParaRPr/>
          </a:p>
        </p:txBody>
      </p:sp>
      <p:graphicFrame>
        <p:nvGraphicFramePr>
          <p:cNvPr id="214" name="Google Shape;214;p38"/>
          <p:cNvGraphicFramePr/>
          <p:nvPr/>
        </p:nvGraphicFramePr>
        <p:xfrm>
          <a:off x="714375" y="1704825"/>
          <a:ext cx="5100150" cy="2994180"/>
        </p:xfrm>
        <a:graphic>
          <a:graphicData uri="http://schemas.openxmlformats.org/drawingml/2006/table">
            <a:tbl>
              <a:tblPr>
                <a:noFill/>
                <a:tableStyleId>{956201AD-B42E-4EE8-83AB-95C70B9CBE27}</a:tableStyleId>
              </a:tblPr>
              <a:tblGrid>
                <a:gridCol w="1700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00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00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3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1" u="none" strike="noStrike" cap="none"/>
                        <a:t>Variable name</a:t>
                      </a:r>
                      <a:endParaRPr sz="1100" b="1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1" u="none" strike="noStrike" cap="none"/>
                        <a:t>F-statistic</a:t>
                      </a:r>
                      <a:endParaRPr sz="1100" b="1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1" u="none" strike="noStrike" cap="none"/>
                        <a:t>P-value</a:t>
                      </a:r>
                      <a:endParaRPr sz="1100" b="1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BMI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15.34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3.29e-07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Height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29.99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4.38e-13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3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Depth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6.929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0.00107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Front.Crotch.(Left.side)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6.559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0.00153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Back.Crotch.(Right.Side)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9.463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9.13e-05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3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Max.Hip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23.12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2.29e-10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55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Crotch.curve.length.at.back.waist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9.502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8.79e-05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Anterior-posterior.Length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18.94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/>
                        <a:t>1.12e-08</a:t>
                      </a:r>
                      <a:endParaRPr sz="1100" u="none" strike="noStrike" cap="none"/>
                    </a:p>
                  </a:txBody>
                  <a:tcPr marL="68575" marR="68575" marT="68575" marB="6857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15" name="Google Shape;215;p38"/>
          <p:cNvSpPr txBox="1">
            <a:spLocks noGrp="1"/>
          </p:cNvSpPr>
          <p:nvPr>
            <p:ph type="body" idx="1"/>
          </p:nvPr>
        </p:nvSpPr>
        <p:spPr>
          <a:xfrm>
            <a:off x="5909250" y="1704825"/>
            <a:ext cx="2586300" cy="2994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-2667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b="1"/>
              <a:t>Conclusion: </a:t>
            </a:r>
            <a:r>
              <a:rPr lang="en" sz="1600"/>
              <a:t>differences between means of variables across different ethnic groups</a:t>
            </a:r>
            <a:endParaRPr sz="1600"/>
          </a:p>
          <a:p>
            <a:pPr marL="342900" lvl="0" indent="-2667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Need to segment White and American-African race separately</a:t>
            </a:r>
            <a:endParaRPr sz="1600">
              <a:solidFill>
                <a:srgbClr val="171719"/>
              </a:solidFill>
            </a:endParaRPr>
          </a:p>
          <a:p>
            <a:pPr marL="3429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</p:txBody>
      </p:sp>
      <p:sp>
        <p:nvSpPr>
          <p:cNvPr id="216" name="Google Shape;216;p38"/>
          <p:cNvSpPr txBox="1">
            <a:spLocks noGrp="1"/>
          </p:cNvSpPr>
          <p:nvPr>
            <p:ph type="body" idx="1"/>
          </p:nvPr>
        </p:nvSpPr>
        <p:spPr>
          <a:xfrm>
            <a:off x="714375" y="1141400"/>
            <a:ext cx="7781100" cy="5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D0D0D"/>
              </a:buClr>
              <a:buSzPts val="1400"/>
              <a:buChar char="➢"/>
            </a:pPr>
            <a:r>
              <a:rPr lang="en" sz="1400">
                <a:solidFill>
                  <a:srgbClr val="0D0D0D"/>
                </a:solidFill>
              </a:rPr>
              <a:t>Three ethnic groups: White, African American, Others , ANOVA tests was conducted on all quantitative variables to understand segmentation by race</a:t>
            </a:r>
            <a:endParaRPr sz="1400">
              <a:solidFill>
                <a:srgbClr val="0D0D0D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9"/>
          <p:cNvSpPr txBox="1">
            <a:spLocks noGrp="1"/>
          </p:cNvSpPr>
          <p:nvPr>
            <p:ph type="title"/>
          </p:nvPr>
        </p:nvSpPr>
        <p:spPr>
          <a:xfrm>
            <a:off x="663238" y="277608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</a:pPr>
            <a:r>
              <a:rPr lang="en"/>
              <a:t>Correlation Graph</a:t>
            </a:r>
            <a:endParaRPr/>
          </a:p>
        </p:txBody>
      </p:sp>
      <p:pic>
        <p:nvPicPr>
          <p:cNvPr id="222" name="Google Shape;22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250" y="1207726"/>
            <a:ext cx="5261777" cy="33376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23" name="Google Shape;223;p39"/>
          <p:cNvSpPr txBox="1"/>
          <p:nvPr/>
        </p:nvSpPr>
        <p:spPr>
          <a:xfrm>
            <a:off x="6002400" y="1207725"/>
            <a:ext cx="2522100" cy="3337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Char char="●"/>
            </a:pPr>
            <a:r>
              <a:rPr lang="en" sz="1200" b="1">
                <a:solidFill>
                  <a:srgbClr val="0D0D0D"/>
                </a:solidFill>
              </a:rPr>
              <a:t>Positive correlation:</a:t>
            </a:r>
            <a:endParaRPr sz="1200" b="1">
              <a:solidFill>
                <a:srgbClr val="0D0D0D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</a:rPr>
              <a:t>BMI v.s Anterior-posterior Length (0.9)</a:t>
            </a:r>
            <a:endParaRPr sz="1200">
              <a:solidFill>
                <a:srgbClr val="0D0D0D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D0D0D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</a:rPr>
              <a:t>Front.Crotch.(Left.side) v.s Crotch.curve.length.at.back.waist (0.9)</a:t>
            </a:r>
            <a:endParaRPr sz="1200">
              <a:solidFill>
                <a:srgbClr val="0D0D0D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D0D0D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</a:rPr>
              <a:t>Anterior-posterior length v.s Max.Hip (0.89)</a:t>
            </a:r>
            <a:endParaRPr sz="1200">
              <a:solidFill>
                <a:srgbClr val="0D0D0D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D0D0D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</a:rPr>
              <a:t>Depth v.s Crotch.curve.length.at.back.waist (0.88)</a:t>
            </a:r>
            <a:endParaRPr sz="1200">
              <a:solidFill>
                <a:srgbClr val="0D0D0D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Char char="●"/>
            </a:pPr>
            <a:r>
              <a:rPr lang="en" sz="1200" b="1">
                <a:solidFill>
                  <a:srgbClr val="0D0D0D"/>
                </a:solidFill>
              </a:rPr>
              <a:t>Negative correlation:</a:t>
            </a:r>
            <a:endParaRPr sz="1200" b="1">
              <a:solidFill>
                <a:srgbClr val="0D0D0D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</a:rPr>
              <a:t>BMI v.s Height (-0.9)</a:t>
            </a:r>
            <a:endParaRPr sz="1200">
              <a:solidFill>
                <a:srgbClr val="0D0D0D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</p:txBody>
      </p:sp>
      <p:sp>
        <p:nvSpPr>
          <p:cNvPr id="224" name="Google Shape;224;p39"/>
          <p:cNvSpPr/>
          <p:nvPr/>
        </p:nvSpPr>
        <p:spPr>
          <a:xfrm>
            <a:off x="2313300" y="2323950"/>
            <a:ext cx="257700" cy="218400"/>
          </a:xfrm>
          <a:prstGeom prst="ellipse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5" name="Google Shape;225;p39"/>
          <p:cNvSpPr/>
          <p:nvPr/>
        </p:nvSpPr>
        <p:spPr>
          <a:xfrm>
            <a:off x="4405050" y="1965200"/>
            <a:ext cx="257700" cy="218400"/>
          </a:xfrm>
          <a:prstGeom prst="ellipse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6" name="Google Shape;226;p39"/>
          <p:cNvSpPr/>
          <p:nvPr/>
        </p:nvSpPr>
        <p:spPr>
          <a:xfrm>
            <a:off x="3328600" y="2542350"/>
            <a:ext cx="316800" cy="218400"/>
          </a:xfrm>
          <a:prstGeom prst="ellipse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7" name="Google Shape;227;p39"/>
          <p:cNvSpPr/>
          <p:nvPr/>
        </p:nvSpPr>
        <p:spPr>
          <a:xfrm>
            <a:off x="3698525" y="1965200"/>
            <a:ext cx="257700" cy="218400"/>
          </a:xfrm>
          <a:prstGeom prst="ellipse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8" name="Google Shape;228;p39"/>
          <p:cNvSpPr/>
          <p:nvPr/>
        </p:nvSpPr>
        <p:spPr>
          <a:xfrm>
            <a:off x="2649225" y="2909400"/>
            <a:ext cx="316800" cy="218400"/>
          </a:xfrm>
          <a:prstGeom prst="ellipse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"/>
          <p:cNvSpPr txBox="1">
            <a:spLocks noGrp="1"/>
          </p:cNvSpPr>
          <p:nvPr>
            <p:ph type="title"/>
          </p:nvPr>
        </p:nvSpPr>
        <p:spPr>
          <a:xfrm>
            <a:off x="471488" y="205383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</a:pPr>
            <a:r>
              <a:rPr lang="en"/>
              <a:t>Project objective</a:t>
            </a:r>
            <a:endParaRPr/>
          </a:p>
        </p:txBody>
      </p:sp>
      <p:sp>
        <p:nvSpPr>
          <p:cNvPr id="98" name="Google Shape;98;p22"/>
          <p:cNvSpPr txBox="1">
            <a:spLocks noGrp="1"/>
          </p:cNvSpPr>
          <p:nvPr>
            <p:ph type="body" idx="1"/>
          </p:nvPr>
        </p:nvSpPr>
        <p:spPr>
          <a:xfrm>
            <a:off x="617600" y="1348075"/>
            <a:ext cx="8340300" cy="25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-33020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If crotch curve features &amp; female characteristics enhance race prediction accuracy</a:t>
            </a:r>
            <a:endParaRPr sz="1600">
              <a:solidFill>
                <a:srgbClr val="000000"/>
              </a:solidFill>
            </a:endParaRPr>
          </a:p>
          <a:p>
            <a:pPr marL="457200" lvl="0" indent="-330200" algn="l" rtl="0">
              <a:lnSpc>
                <a:spcPct val="1309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Examine how lower torso shapes change for each race</a:t>
            </a:r>
            <a:endParaRPr sz="1600">
              <a:solidFill>
                <a:srgbClr val="000000"/>
              </a:solidFill>
            </a:endParaRPr>
          </a:p>
          <a:p>
            <a:pPr marL="457200" lvl="0" indent="-330200" algn="l" rtl="0">
              <a:lnSpc>
                <a:spcPct val="1309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Enhance pants fit for all races</a:t>
            </a:r>
            <a:endParaRPr sz="1600">
              <a:solidFill>
                <a:srgbClr val="000000"/>
              </a:solidFill>
            </a:endParaRPr>
          </a:p>
        </p:txBody>
      </p:sp>
      <p:pic>
        <p:nvPicPr>
          <p:cNvPr id="99" name="Google Shape;99;p22" descr="A diagram of a person&amp;#39;s thigh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43993" y="2364259"/>
            <a:ext cx="2773771" cy="21758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0"/>
          <p:cNvSpPr txBox="1">
            <a:spLocks noGrp="1"/>
          </p:cNvSpPr>
          <p:nvPr>
            <p:ph type="title"/>
          </p:nvPr>
        </p:nvSpPr>
        <p:spPr>
          <a:xfrm>
            <a:off x="628650" y="2160745"/>
            <a:ext cx="7886700" cy="822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 Fitting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1"/>
          <p:cNvSpPr txBox="1">
            <a:spLocks noGrp="1"/>
          </p:cNvSpPr>
          <p:nvPr>
            <p:ph type="title"/>
          </p:nvPr>
        </p:nvSpPr>
        <p:spPr>
          <a:xfrm>
            <a:off x="617213" y="349858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</a:pPr>
            <a:r>
              <a:rPr lang="en"/>
              <a:t>Fitting sample graph </a:t>
            </a:r>
            <a:endParaRPr/>
          </a:p>
        </p:txBody>
      </p:sp>
      <p:pic>
        <p:nvPicPr>
          <p:cNvPr id="239" name="Google Shape;23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225" y="1277458"/>
            <a:ext cx="6115050" cy="306705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41"/>
          <p:cNvSpPr txBox="1"/>
          <p:nvPr/>
        </p:nvSpPr>
        <p:spPr>
          <a:xfrm>
            <a:off x="6679475" y="2041225"/>
            <a:ext cx="2051400" cy="7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Crotch curve of one data point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2"/>
          <p:cNvSpPr txBox="1">
            <a:spLocks noGrp="1"/>
          </p:cNvSpPr>
          <p:nvPr>
            <p:ph type="title"/>
          </p:nvPr>
        </p:nvSpPr>
        <p:spPr>
          <a:xfrm>
            <a:off x="601513" y="407658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</a:pPr>
            <a:r>
              <a:rPr lang="en"/>
              <a:t>Fitting sample graph - Step 1</a:t>
            </a:r>
            <a:endParaRPr/>
          </a:p>
        </p:txBody>
      </p:sp>
      <p:pic>
        <p:nvPicPr>
          <p:cNvPr id="246" name="Google Shape;24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8021"/>
            <a:ext cx="8839203" cy="2648972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42"/>
          <p:cNvSpPr txBox="1"/>
          <p:nvPr/>
        </p:nvSpPr>
        <p:spPr>
          <a:xfrm>
            <a:off x="601525" y="3967000"/>
            <a:ext cx="6841200" cy="3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➢"/>
            </a:pPr>
            <a:r>
              <a:rPr lang="en" sz="1600">
                <a:solidFill>
                  <a:schemeClr val="dk1"/>
                </a:solidFill>
              </a:rPr>
              <a:t>Separate the lower part of the graph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3"/>
          <p:cNvSpPr txBox="1">
            <a:spLocks noGrp="1"/>
          </p:cNvSpPr>
          <p:nvPr>
            <p:ph type="title"/>
          </p:nvPr>
        </p:nvSpPr>
        <p:spPr>
          <a:xfrm>
            <a:off x="644863" y="393208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</a:pPr>
            <a:r>
              <a:rPr lang="en"/>
              <a:t>Fitting sample graph - Step 1</a:t>
            </a:r>
            <a:endParaRPr/>
          </a:p>
        </p:txBody>
      </p:sp>
      <p:pic>
        <p:nvPicPr>
          <p:cNvPr id="253" name="Google Shape;25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7649" y="1155225"/>
            <a:ext cx="6628725" cy="3014949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43"/>
          <p:cNvSpPr txBox="1"/>
          <p:nvPr/>
        </p:nvSpPr>
        <p:spPr>
          <a:xfrm>
            <a:off x="939775" y="4170175"/>
            <a:ext cx="7902300" cy="4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Use the </a:t>
            </a:r>
            <a:r>
              <a:rPr lang="en" sz="1600" b="1" i="1"/>
              <a:t>Segmented </a:t>
            </a:r>
            <a:r>
              <a:rPr lang="en" sz="1600"/>
              <a:t>package in R to automatically find the 2 knots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4"/>
          <p:cNvSpPr txBox="1">
            <a:spLocks noGrp="1"/>
          </p:cNvSpPr>
          <p:nvPr>
            <p:ph type="title"/>
          </p:nvPr>
        </p:nvSpPr>
        <p:spPr>
          <a:xfrm>
            <a:off x="646713" y="436558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</a:pPr>
            <a:r>
              <a:rPr lang="en"/>
              <a:t>Fitting sample graph - Step 2</a:t>
            </a:r>
            <a:endParaRPr/>
          </a:p>
        </p:txBody>
      </p:sp>
      <p:pic>
        <p:nvPicPr>
          <p:cNvPr id="260" name="Google Shape;26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4038" y="1112715"/>
            <a:ext cx="6415924" cy="2918075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44"/>
          <p:cNvSpPr txBox="1"/>
          <p:nvPr/>
        </p:nvSpPr>
        <p:spPr>
          <a:xfrm>
            <a:off x="646725" y="4030800"/>
            <a:ext cx="83256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The middle part separated from the lower graph to estimate separately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5"/>
          <p:cNvSpPr txBox="1">
            <a:spLocks noGrp="1"/>
          </p:cNvSpPr>
          <p:nvPr>
            <p:ph type="title"/>
          </p:nvPr>
        </p:nvSpPr>
        <p:spPr>
          <a:xfrm>
            <a:off x="630413" y="378758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</a:pPr>
            <a:r>
              <a:rPr lang="en"/>
              <a:t>Fitting sample graph - Step 2</a:t>
            </a:r>
            <a:endParaRPr/>
          </a:p>
        </p:txBody>
      </p:sp>
      <p:pic>
        <p:nvPicPr>
          <p:cNvPr id="267" name="Google Shape;26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0250" y="1171825"/>
            <a:ext cx="6441599" cy="3583299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45"/>
          <p:cNvSpPr txBox="1"/>
          <p:nvPr/>
        </p:nvSpPr>
        <p:spPr>
          <a:xfrm>
            <a:off x="6376325" y="1743150"/>
            <a:ext cx="2314200" cy="8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K-means to separate the left and right data points 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6"/>
          <p:cNvSpPr txBox="1">
            <a:spLocks noGrp="1"/>
          </p:cNvSpPr>
          <p:nvPr>
            <p:ph type="title"/>
          </p:nvPr>
        </p:nvSpPr>
        <p:spPr>
          <a:xfrm>
            <a:off x="630413" y="378758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</a:pPr>
            <a:r>
              <a:rPr lang="en"/>
              <a:t>Fitting sample graph  - Step 3</a:t>
            </a:r>
            <a:endParaRPr/>
          </a:p>
        </p:txBody>
      </p:sp>
      <p:sp>
        <p:nvSpPr>
          <p:cNvPr id="274" name="Google Shape;274;p46"/>
          <p:cNvSpPr txBox="1"/>
          <p:nvPr/>
        </p:nvSpPr>
        <p:spPr>
          <a:xfrm>
            <a:off x="574800" y="1215025"/>
            <a:ext cx="85692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Fit the left part of the data with a third-order polynomial model</a:t>
            </a:r>
            <a:endParaRPr sz="1600"/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Fit the right part of the data with a third-order polynomial model</a:t>
            </a:r>
            <a:endParaRPr sz="1600"/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Fit the middle part of the data with a second-order polynomial model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7"/>
          <p:cNvSpPr txBox="1">
            <a:spLocks noGrp="1"/>
          </p:cNvSpPr>
          <p:nvPr>
            <p:ph type="title"/>
          </p:nvPr>
        </p:nvSpPr>
        <p:spPr>
          <a:xfrm>
            <a:off x="615988" y="422108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</a:pPr>
            <a:r>
              <a:rPr lang="en"/>
              <a:t>Fitting sample graph  - Step 3</a:t>
            </a:r>
            <a:endParaRPr/>
          </a:p>
        </p:txBody>
      </p:sp>
      <p:pic>
        <p:nvPicPr>
          <p:cNvPr id="280" name="Google Shape;28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72608"/>
            <a:ext cx="8839199" cy="2811037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47"/>
          <p:cNvSpPr txBox="1"/>
          <p:nvPr/>
        </p:nvSpPr>
        <p:spPr>
          <a:xfrm>
            <a:off x="2920400" y="1293450"/>
            <a:ext cx="34662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Plot the fitted graph 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8"/>
          <p:cNvSpPr txBox="1">
            <a:spLocks noGrp="1"/>
          </p:cNvSpPr>
          <p:nvPr>
            <p:ph type="title"/>
          </p:nvPr>
        </p:nvSpPr>
        <p:spPr>
          <a:xfrm>
            <a:off x="632563" y="349858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MANOVA Test </a:t>
            </a:r>
            <a:endParaRPr/>
          </a:p>
        </p:txBody>
      </p:sp>
      <p:graphicFrame>
        <p:nvGraphicFramePr>
          <p:cNvPr id="287" name="Google Shape;287;p48"/>
          <p:cNvGraphicFramePr/>
          <p:nvPr/>
        </p:nvGraphicFramePr>
        <p:xfrm>
          <a:off x="632576" y="1747327"/>
          <a:ext cx="4518425" cy="3020650"/>
        </p:xfrm>
        <a:graphic>
          <a:graphicData uri="http://schemas.openxmlformats.org/drawingml/2006/table">
            <a:tbl>
              <a:tblPr bandRow="1">
                <a:noFill/>
                <a:tableStyleId>{9A3CDBE6-E2E9-4662-A276-47FAB6CF7B2C}</a:tableStyleId>
              </a:tblPr>
              <a:tblGrid>
                <a:gridCol w="1580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9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4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FFFFFF"/>
                          </a:solidFill>
                          <a:highlight>
                            <a:srgbClr val="A5300F"/>
                          </a:highlight>
                        </a:rPr>
                        <a:t>Data</a:t>
                      </a:r>
                      <a:endParaRPr sz="1200"/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300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FFFFFF"/>
                          </a:solidFill>
                          <a:highlight>
                            <a:srgbClr val="A5300F"/>
                          </a:highlight>
                        </a:rPr>
                        <a:t>Race</a:t>
                      </a:r>
                      <a:endParaRPr sz="1200"/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300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FFFFFF"/>
                          </a:solidFill>
                          <a:highlight>
                            <a:srgbClr val="A5300F"/>
                          </a:highlight>
                        </a:rPr>
                        <a:t>P-value</a:t>
                      </a:r>
                      <a:endParaRPr sz="1200"/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300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highlight>
                            <a:srgbClr val="FACFC2"/>
                          </a:highlight>
                        </a:rPr>
                        <a:t>Left Coefficient </a:t>
                      </a:r>
                      <a:endParaRPr sz="1200" b="1" i="0" u="none" strike="noStrike" cap="none">
                        <a:solidFill>
                          <a:srgbClr val="000000"/>
                        </a:solidFill>
                        <a:highlight>
                          <a:srgbClr val="FACFC2"/>
                        </a:highlight>
                      </a:endParaRPr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CFC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0" u="none" strike="noStrike" cap="none">
                          <a:solidFill>
                            <a:srgbClr val="000000"/>
                          </a:solidFill>
                          <a:highlight>
                            <a:srgbClr val="FACFC2"/>
                          </a:highlight>
                        </a:rPr>
                        <a:t>AfricanAmer vs Asian</a:t>
                      </a:r>
                      <a:endParaRPr sz="1200"/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CFC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0" u="none" strike="noStrike" cap="none">
                          <a:solidFill>
                            <a:srgbClr val="000000"/>
                          </a:solidFill>
                          <a:highlight>
                            <a:srgbClr val="FACFC2"/>
                          </a:highlight>
                        </a:rPr>
                        <a:t>0.007066</a:t>
                      </a:r>
                      <a:endParaRPr sz="1200"/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C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i="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0" u="none" strike="noStrike" cap="none">
                          <a:solidFill>
                            <a:srgbClr val="000000"/>
                          </a:solidFill>
                        </a:rPr>
                        <a:t>Asian vs White</a:t>
                      </a:r>
                      <a:endParaRPr sz="1200"/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0" u="none" strike="noStrike" cap="none">
                          <a:solidFill>
                            <a:srgbClr val="000000"/>
                          </a:solidFill>
                        </a:rPr>
                        <a:t>0.001366</a:t>
                      </a:r>
                      <a:endParaRPr sz="1200"/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9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highlight>
                            <a:srgbClr val="FACFC2"/>
                          </a:highlight>
                        </a:rPr>
                        <a:t>Middle Coefficient </a:t>
                      </a:r>
                      <a:endParaRPr sz="1200" b="1" i="0" u="none" strike="noStrike" cap="none">
                        <a:solidFill>
                          <a:srgbClr val="000000"/>
                        </a:solidFill>
                        <a:highlight>
                          <a:srgbClr val="FACFC2"/>
                        </a:highlight>
                      </a:endParaRPr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CFC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0" u="none" strike="noStrike" cap="none">
                          <a:solidFill>
                            <a:srgbClr val="000000"/>
                          </a:solidFill>
                          <a:highlight>
                            <a:srgbClr val="FACFC2"/>
                          </a:highlight>
                        </a:rPr>
                        <a:t>AfricanAmer vs Asian</a:t>
                      </a:r>
                      <a:endParaRPr sz="1200"/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CFC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0" u="none" strike="noStrike" cap="none">
                          <a:solidFill>
                            <a:srgbClr val="000000"/>
                          </a:solidFill>
                          <a:highlight>
                            <a:srgbClr val="FACFC2"/>
                          </a:highlight>
                        </a:rPr>
                        <a:t>2.97E-06</a:t>
                      </a:r>
                      <a:endParaRPr sz="1200"/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C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i="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0" u="none" strike="noStrike" cap="none">
                          <a:solidFill>
                            <a:srgbClr val="000000"/>
                          </a:solidFill>
                        </a:rPr>
                        <a:t>AficanAmer vs White</a:t>
                      </a:r>
                      <a:endParaRPr sz="1200"/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0" u="none" strike="noStrike" cap="none">
                          <a:solidFill>
                            <a:srgbClr val="000000"/>
                          </a:solidFill>
                        </a:rPr>
                        <a:t>3.74E-05</a:t>
                      </a:r>
                      <a:endParaRPr sz="1200"/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i="0" u="none" strike="noStrike" cap="none">
                        <a:solidFill>
                          <a:srgbClr val="000000"/>
                        </a:solidFill>
                        <a:highlight>
                          <a:srgbClr val="FACFC2"/>
                        </a:highlight>
                      </a:endParaRPr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CFC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0" u="none" strike="noStrike" cap="none">
                          <a:solidFill>
                            <a:srgbClr val="000000"/>
                          </a:solidFill>
                          <a:highlight>
                            <a:srgbClr val="FACFC2"/>
                          </a:highlight>
                        </a:rPr>
                        <a:t>Asian vs White</a:t>
                      </a:r>
                      <a:endParaRPr sz="1200"/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CFC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0" u="none" strike="noStrike" cap="none">
                          <a:solidFill>
                            <a:srgbClr val="000000"/>
                          </a:solidFill>
                          <a:highlight>
                            <a:srgbClr val="FACFC2"/>
                          </a:highlight>
                        </a:rPr>
                        <a:t>0.001365</a:t>
                      </a:r>
                      <a:endParaRPr sz="1200"/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C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</a:rPr>
                        <a:t>Right Coefficient </a:t>
                      </a:r>
                      <a:endParaRPr sz="1200" b="1" i="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0" u="none" strike="noStrike" cap="none">
                          <a:solidFill>
                            <a:srgbClr val="000000"/>
                          </a:solidFill>
                        </a:rPr>
                        <a:t>AfricanAmer vs Asian</a:t>
                      </a:r>
                      <a:endParaRPr sz="1200"/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0" u="none" strike="noStrike" cap="none">
                          <a:solidFill>
                            <a:srgbClr val="000000"/>
                          </a:solidFill>
                        </a:rPr>
                        <a:t>0.00127</a:t>
                      </a:r>
                      <a:endParaRPr sz="1200"/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4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i="0" u="none" strike="noStrike" cap="none">
                        <a:solidFill>
                          <a:srgbClr val="000000"/>
                        </a:solidFill>
                        <a:highlight>
                          <a:srgbClr val="FACFC2"/>
                        </a:highlight>
                      </a:endParaRPr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CFC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0" u="none" strike="noStrike" cap="none">
                          <a:solidFill>
                            <a:srgbClr val="000000"/>
                          </a:solidFill>
                          <a:highlight>
                            <a:srgbClr val="FACFC2"/>
                          </a:highlight>
                        </a:rPr>
                        <a:t>AfricanAmer vs White </a:t>
                      </a:r>
                      <a:endParaRPr sz="1200" i="0" u="none" strike="noStrike" cap="none">
                        <a:solidFill>
                          <a:srgbClr val="000000"/>
                        </a:solidFill>
                        <a:highlight>
                          <a:srgbClr val="FACFC2"/>
                        </a:highlight>
                      </a:endParaRPr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CFC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0" u="none" strike="noStrike" cap="none">
                          <a:solidFill>
                            <a:srgbClr val="000000"/>
                          </a:solidFill>
                          <a:highlight>
                            <a:srgbClr val="FACFC2"/>
                          </a:highlight>
                        </a:rPr>
                        <a:t>8.28E-07</a:t>
                      </a:r>
                      <a:endParaRPr sz="1200"/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C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i="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0" u="none" strike="noStrike" cap="none">
                          <a:solidFill>
                            <a:srgbClr val="000000"/>
                          </a:solidFill>
                        </a:rPr>
                        <a:t>Asian vs White</a:t>
                      </a:r>
                      <a:endParaRPr sz="1200"/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0" u="none" strike="noStrike" cap="none">
                          <a:solidFill>
                            <a:srgbClr val="000000"/>
                          </a:solidFill>
                        </a:rPr>
                        <a:t>0.04478</a:t>
                      </a:r>
                      <a:endParaRPr sz="1200"/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4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highlight>
                            <a:srgbClr val="FACFC2"/>
                          </a:highlight>
                        </a:rPr>
                        <a:t>Spline Coefficients</a:t>
                      </a:r>
                      <a:endParaRPr sz="1200" i="0" u="none" strike="noStrike" cap="none">
                        <a:solidFill>
                          <a:srgbClr val="000000"/>
                        </a:solidFill>
                        <a:highlight>
                          <a:srgbClr val="FACFC2"/>
                        </a:highlight>
                      </a:endParaRPr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CFC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0" u="none" strike="noStrike" cap="none">
                          <a:solidFill>
                            <a:srgbClr val="000000"/>
                          </a:solidFill>
                          <a:highlight>
                            <a:srgbClr val="FACFC2"/>
                          </a:highlight>
                        </a:rPr>
                        <a:t>Race</a:t>
                      </a:r>
                      <a:endParaRPr sz="1200"/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CFC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0" u="none" strike="noStrike" cap="none">
                          <a:solidFill>
                            <a:srgbClr val="000000"/>
                          </a:solidFill>
                          <a:highlight>
                            <a:srgbClr val="FACFC2"/>
                          </a:highlight>
                        </a:rPr>
                        <a:t>     &lt;2.2e-16</a:t>
                      </a:r>
                      <a:endParaRPr sz="1200"/>
                    </a:p>
                  </a:txBody>
                  <a:tcPr marL="7150" marR="7150" marT="7150" marB="0" anchor="b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C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288" name="Google Shape;288;p48"/>
          <p:cNvSpPr txBox="1"/>
          <p:nvPr/>
        </p:nvSpPr>
        <p:spPr>
          <a:xfrm>
            <a:off x="5426325" y="1769700"/>
            <a:ext cx="3037500" cy="3020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41300" marR="0" lvl="0" indent="-133350" algn="just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D0D0D"/>
              </a:buClr>
              <a:buSzPts val="1100"/>
              <a:buChar char="▪"/>
            </a:pPr>
            <a:r>
              <a:rPr lang="en" sz="1100" i="0" u="none" strike="noStrike" cap="none">
                <a:solidFill>
                  <a:srgbClr val="0D0D0D"/>
                </a:solidFill>
              </a:rPr>
              <a:t>Null Hypothesis: </a:t>
            </a:r>
            <a:endParaRPr sz="1100" i="0" u="none" strike="noStrike" cap="none">
              <a:solidFill>
                <a:srgbClr val="0D0D0D"/>
              </a:solidFill>
            </a:endParaRPr>
          </a:p>
          <a:p>
            <a:pPr marL="342900" marR="0" lvl="0" indent="0" algn="just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D0D0D"/>
                </a:solidFill>
              </a:rPr>
              <a:t>T</a:t>
            </a:r>
            <a:r>
              <a:rPr lang="en" sz="1100" i="0" u="none" strike="noStrike" cap="none">
                <a:solidFill>
                  <a:srgbClr val="0D0D0D"/>
                </a:solidFill>
              </a:rPr>
              <a:t>here are no differences in the vector of means of the body measurements (Left_I, Left_D1, Left_D2, Left_D3, Mid_I, Mid_D1, Mid_D2, Right_I, Right_D1, Right_D2, Right_D3) across the different races. </a:t>
            </a:r>
            <a:endParaRPr sz="1100" i="0" u="none" strike="noStrike" cap="none">
              <a:solidFill>
                <a:srgbClr val="0D0D0D"/>
              </a:solidFill>
            </a:endParaRPr>
          </a:p>
          <a:p>
            <a:pPr marL="241300" marR="0" lvl="0" indent="-133350" algn="just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D0D0D"/>
              </a:buClr>
              <a:buSzPts val="1100"/>
              <a:buChar char="▪"/>
            </a:pPr>
            <a:r>
              <a:rPr lang="en" sz="1100">
                <a:solidFill>
                  <a:srgbClr val="0D0D0D"/>
                </a:solidFill>
              </a:rPr>
              <a:t>Alternative Hypothesis: </a:t>
            </a:r>
            <a:endParaRPr sz="1100">
              <a:solidFill>
                <a:srgbClr val="0D0D0D"/>
              </a:solidFill>
            </a:endParaRPr>
          </a:p>
          <a:p>
            <a:pPr marL="342900" marR="0" lvl="0" indent="0" algn="just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D0D0D"/>
                </a:solidFill>
              </a:rPr>
              <a:t>There are differences in the vector of means of the body measurements (Left_I, Left_D1, Left_D2, Left_D3, Mid_I, Mid_D1, Mid_D2, Right_I, Right_D1, Right_D2, Right_D3) across the different races. </a:t>
            </a:r>
            <a:endParaRPr sz="1100">
              <a:solidFill>
                <a:srgbClr val="0D0D0D"/>
              </a:solidFill>
            </a:endParaRPr>
          </a:p>
          <a:p>
            <a:pPr marL="241300" marR="0" lvl="0" indent="-6350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3A4048"/>
              </a:buClr>
              <a:buSzPts val="2300"/>
              <a:buFont typeface="Noto Sans Symbols"/>
              <a:buNone/>
            </a:pPr>
            <a:endParaRPr sz="1000" b="0" i="0" u="none" strike="noStrike" cap="non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1300" marR="0" lvl="0" indent="-6350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3A4048"/>
              </a:buClr>
              <a:buSzPts val="2300"/>
              <a:buFont typeface="Noto Sans Symbols"/>
              <a:buNone/>
            </a:pPr>
            <a:endParaRPr sz="900" b="0" i="0" u="none" strike="noStrike" cap="non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1300" marR="0" lvl="0" indent="-635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3A4048"/>
              </a:buClr>
              <a:buSzPts val="2300"/>
              <a:buFont typeface="Noto Sans Symbols"/>
              <a:buNone/>
            </a:pPr>
            <a:endParaRPr sz="900" b="0" i="0" u="none" strike="noStrike" cap="non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400" marR="0" lvl="0" indent="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3A4048"/>
              </a:buClr>
              <a:buSzPts val="2300"/>
              <a:buFont typeface="Arial"/>
              <a:buNone/>
            </a:pPr>
            <a:endParaRPr sz="900" b="0" i="0" u="none" strike="noStrike" cap="none">
              <a:solidFill>
                <a:srgbClr val="3A4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48"/>
          <p:cNvSpPr txBox="1"/>
          <p:nvPr/>
        </p:nvSpPr>
        <p:spPr>
          <a:xfrm>
            <a:off x="493295" y="966358"/>
            <a:ext cx="7831200" cy="5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302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171719"/>
              </a:buClr>
              <a:buSzPts val="1600"/>
              <a:buChar char="➢"/>
            </a:pPr>
            <a:r>
              <a:rPr lang="en" sz="1600" dirty="0">
                <a:solidFill>
                  <a:srgbClr val="171719"/>
                </a:solidFill>
              </a:rPr>
              <a:t>To check if the spline coefficient estimated for crotch curves are significantly different across race</a:t>
            </a:r>
            <a:endParaRPr sz="1600" b="0" i="0" u="none" strike="noStrike" cap="none" dirty="0">
              <a:solidFill>
                <a:srgbClr val="3A404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9"/>
          <p:cNvSpPr txBox="1">
            <a:spLocks noGrp="1"/>
          </p:cNvSpPr>
          <p:nvPr>
            <p:ph type="title"/>
          </p:nvPr>
        </p:nvSpPr>
        <p:spPr>
          <a:xfrm>
            <a:off x="628650" y="2160745"/>
            <a:ext cx="7886700" cy="822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Model -Predicting Race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3"/>
          <p:cNvSpPr txBox="1">
            <a:spLocks noGrp="1"/>
          </p:cNvSpPr>
          <p:nvPr>
            <p:ph type="title"/>
          </p:nvPr>
        </p:nvSpPr>
        <p:spPr>
          <a:xfrm>
            <a:off x="628650" y="2160745"/>
            <a:ext cx="7886700" cy="822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Literature Review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0"/>
          <p:cNvSpPr txBox="1">
            <a:spLocks noGrp="1"/>
          </p:cNvSpPr>
          <p:nvPr>
            <p:ph type="title"/>
          </p:nvPr>
        </p:nvSpPr>
        <p:spPr>
          <a:xfrm>
            <a:off x="611588" y="397633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</a:pPr>
            <a:r>
              <a:rPr lang="en"/>
              <a:t>Logistic Regression </a:t>
            </a:r>
            <a:endParaRPr/>
          </a:p>
        </p:txBody>
      </p:sp>
      <p:pic>
        <p:nvPicPr>
          <p:cNvPr id="300" name="Google Shape;30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400" y="1725525"/>
            <a:ext cx="7758601" cy="28978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01" name="Google Shape;301;p50"/>
          <p:cNvSpPr txBox="1"/>
          <p:nvPr/>
        </p:nvSpPr>
        <p:spPr>
          <a:xfrm>
            <a:off x="423300" y="1014133"/>
            <a:ext cx="83568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302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171719"/>
              </a:buClr>
              <a:buSzPts val="1600"/>
              <a:buChar char="➢"/>
            </a:pPr>
            <a:r>
              <a:rPr lang="en" sz="1600" dirty="0">
                <a:solidFill>
                  <a:srgbClr val="171719"/>
                </a:solidFill>
              </a:rPr>
              <a:t>Performance metrics of Logistic regression to predict race based on various combination of input data</a:t>
            </a:r>
            <a:endParaRPr sz="1600" b="0" i="0" u="none" strike="noStrike" cap="none" dirty="0">
              <a:solidFill>
                <a:srgbClr val="3A4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50"/>
          <p:cNvSpPr/>
          <p:nvPr/>
        </p:nvSpPr>
        <p:spPr>
          <a:xfrm>
            <a:off x="722400" y="2735450"/>
            <a:ext cx="462300" cy="381000"/>
          </a:xfrm>
          <a:prstGeom prst="rect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50"/>
          <p:cNvSpPr/>
          <p:nvPr/>
        </p:nvSpPr>
        <p:spPr>
          <a:xfrm>
            <a:off x="5667475" y="2175550"/>
            <a:ext cx="2466900" cy="490800"/>
          </a:xfrm>
          <a:prstGeom prst="rect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1"/>
          <p:cNvSpPr txBox="1">
            <a:spLocks noGrp="1"/>
          </p:cNvSpPr>
          <p:nvPr>
            <p:ph type="title"/>
          </p:nvPr>
        </p:nvSpPr>
        <p:spPr>
          <a:xfrm>
            <a:off x="510254" y="349850"/>
            <a:ext cx="79806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ROC Curve of Logistic Regression  </a:t>
            </a:r>
            <a:endParaRPr/>
          </a:p>
        </p:txBody>
      </p:sp>
      <p:sp>
        <p:nvSpPr>
          <p:cNvPr id="309" name="Google Shape;309;p51"/>
          <p:cNvSpPr/>
          <p:nvPr/>
        </p:nvSpPr>
        <p:spPr>
          <a:xfrm>
            <a:off x="4457700" y="2457450"/>
            <a:ext cx="2286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0" name="Google Shape;31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013" y="1032738"/>
            <a:ext cx="7903073" cy="135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025" y="2284075"/>
            <a:ext cx="7903073" cy="135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9025" y="3505900"/>
            <a:ext cx="7903073" cy="114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2"/>
          <p:cNvSpPr txBox="1">
            <a:spLocks noGrp="1"/>
          </p:cNvSpPr>
          <p:nvPr>
            <p:ph type="title"/>
          </p:nvPr>
        </p:nvSpPr>
        <p:spPr>
          <a:xfrm>
            <a:off x="628650" y="650150"/>
            <a:ext cx="7886700" cy="4458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Variation in White data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/>
          </a:p>
        </p:txBody>
      </p:sp>
      <p:pic>
        <p:nvPicPr>
          <p:cNvPr id="318" name="Google Shape;318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4950" y="1179325"/>
            <a:ext cx="4882308" cy="3537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19" name="Google Shape;319;p52"/>
          <p:cNvSpPr txBox="1"/>
          <p:nvPr/>
        </p:nvSpPr>
        <p:spPr>
          <a:xfrm>
            <a:off x="577275" y="1179325"/>
            <a:ext cx="3021000" cy="3570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D0D0D"/>
                </a:solidFill>
              </a:rPr>
              <a:t>We noticed even though our data has majority from White race, the Machine Learning models were unable to perform well for this group</a:t>
            </a:r>
            <a:endParaRPr sz="1600">
              <a:solidFill>
                <a:srgbClr val="0D0D0D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D0D0D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600"/>
              <a:buChar char="●"/>
            </a:pPr>
            <a:r>
              <a:rPr lang="en" sz="1600">
                <a:solidFill>
                  <a:srgbClr val="0D0D0D"/>
                </a:solidFill>
              </a:rPr>
              <a:t>Further analysis showed, the data within White group had a lot of variation</a:t>
            </a:r>
            <a:endParaRPr sz="1600">
              <a:solidFill>
                <a:srgbClr val="0D0D0D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822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 Analysis</a:t>
            </a:r>
            <a:endParaRPr/>
          </a:p>
        </p:txBody>
      </p:sp>
      <p:pic>
        <p:nvPicPr>
          <p:cNvPr id="325" name="Google Shape;32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0" y="1385000"/>
            <a:ext cx="3617626" cy="218775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26" name="Google Shape;326;p53"/>
          <p:cNvSpPr txBox="1"/>
          <p:nvPr/>
        </p:nvSpPr>
        <p:spPr>
          <a:xfrm>
            <a:off x="4660675" y="1385000"/>
            <a:ext cx="3854700" cy="21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600"/>
              <a:buChar char="●"/>
            </a:pPr>
            <a:r>
              <a:rPr lang="en" sz="1600">
                <a:solidFill>
                  <a:srgbClr val="0D0D0D"/>
                </a:solidFill>
              </a:rPr>
              <a:t>Reduce the influence of vary data distribution in White </a:t>
            </a:r>
            <a:endParaRPr sz="1600">
              <a:solidFill>
                <a:srgbClr val="0D0D0D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600"/>
              <a:buChar char="●"/>
            </a:pPr>
            <a:r>
              <a:rPr lang="en" sz="1600">
                <a:solidFill>
                  <a:srgbClr val="0D0D0D"/>
                </a:solidFill>
              </a:rPr>
              <a:t>Balancing White and not White data amount </a:t>
            </a:r>
            <a:endParaRPr sz="1600">
              <a:solidFill>
                <a:srgbClr val="0D0D0D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327" name="Google Shape;327;p53"/>
          <p:cNvGraphicFramePr/>
          <p:nvPr/>
        </p:nvGraphicFramePr>
        <p:xfrm>
          <a:off x="628625" y="3761225"/>
          <a:ext cx="7886750" cy="914310"/>
        </p:xfrm>
        <a:graphic>
          <a:graphicData uri="http://schemas.openxmlformats.org/drawingml/2006/table">
            <a:tbl>
              <a:tblPr>
                <a:noFill/>
                <a:tableStyleId>{69012F90-C57A-43DB-9162-48C14094D82F}</a:tableStyleId>
              </a:tblPr>
              <a:tblGrid>
                <a:gridCol w="1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7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77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77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77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08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Balance</a:t>
                      </a: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Accuracy</a:t>
                      </a: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AUC for White</a:t>
                      </a: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AUC for African Amer</a:t>
                      </a: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AUC for Asian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Before</a:t>
                      </a: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0.7788462</a:t>
                      </a: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74.6</a:t>
                      </a: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90.2</a:t>
                      </a: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75.8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After</a:t>
                      </a: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0.8409091</a:t>
                      </a: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89.8</a:t>
                      </a: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84.4</a:t>
                      </a: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96.1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4"/>
          <p:cNvSpPr txBox="1">
            <a:spLocks noGrp="1"/>
          </p:cNvSpPr>
          <p:nvPr>
            <p:ph type="title"/>
          </p:nvPr>
        </p:nvSpPr>
        <p:spPr>
          <a:xfrm>
            <a:off x="461813" y="273183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ct val="100000"/>
              <a:buFont typeface="Arial"/>
              <a:buNone/>
            </a:pPr>
            <a:r>
              <a:rPr lang="en"/>
              <a:t>Machine Learning Model Prediction</a:t>
            </a:r>
            <a:endParaRPr/>
          </a:p>
        </p:txBody>
      </p:sp>
      <p:pic>
        <p:nvPicPr>
          <p:cNvPr id="333" name="Google Shape;33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7688" y="1210800"/>
            <a:ext cx="7028625" cy="350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822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 &amp; Takeaways</a:t>
            </a:r>
            <a:endParaRPr/>
          </a:p>
        </p:txBody>
      </p:sp>
      <p:sp>
        <p:nvSpPr>
          <p:cNvPr id="339" name="Google Shape;339;p55"/>
          <p:cNvSpPr txBox="1">
            <a:spLocks noGrp="1"/>
          </p:cNvSpPr>
          <p:nvPr>
            <p:ph type="body" idx="1"/>
          </p:nvPr>
        </p:nvSpPr>
        <p:spPr>
          <a:xfrm>
            <a:off x="628650" y="1376594"/>
            <a:ext cx="7886700" cy="3391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Adding curve features along with numeric variables</a:t>
            </a:r>
            <a:endParaRPr sz="1600"/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Improve model prediction</a:t>
            </a:r>
            <a:endParaRPr sz="1600"/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Enhance race prediction accuracy</a:t>
            </a:r>
            <a:endParaRPr sz="1600"/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Potential improvement for future pants fit for everyone</a:t>
            </a:r>
            <a:endParaRPr sz="16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6"/>
          <p:cNvSpPr txBox="1">
            <a:spLocks noGrp="1"/>
          </p:cNvSpPr>
          <p:nvPr>
            <p:ph type="title"/>
          </p:nvPr>
        </p:nvSpPr>
        <p:spPr>
          <a:xfrm>
            <a:off x="668404" y="388175"/>
            <a:ext cx="78072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</a:pPr>
            <a:r>
              <a:rPr lang="en"/>
              <a:t>Acknowledgements/Special Thanks</a:t>
            </a:r>
            <a:endParaRPr/>
          </a:p>
        </p:txBody>
      </p:sp>
      <p:sp>
        <p:nvSpPr>
          <p:cNvPr id="345" name="Google Shape;345;p56"/>
          <p:cNvSpPr txBox="1">
            <a:spLocks noGrp="1"/>
          </p:cNvSpPr>
          <p:nvPr>
            <p:ph type="body" idx="1"/>
          </p:nvPr>
        </p:nvSpPr>
        <p:spPr>
          <a:xfrm>
            <a:off x="668400" y="1299750"/>
            <a:ext cx="5718300" cy="25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342900" lvl="0" indent="-3048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600">
                <a:solidFill>
                  <a:schemeClr val="dk1"/>
                </a:solidFill>
              </a:rPr>
              <a:t>Client: Professor Fatma Baytar</a:t>
            </a:r>
            <a:endParaRPr sz="1600">
              <a:solidFill>
                <a:schemeClr val="dk1"/>
              </a:solidFill>
            </a:endParaRPr>
          </a:p>
          <a:p>
            <a:pPr marL="342900" lvl="0" indent="-3048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600">
                <a:solidFill>
                  <a:schemeClr val="dk1"/>
                </a:solidFill>
              </a:rPr>
              <a:t>Advisor: Professor Sreyoshi Das </a:t>
            </a:r>
            <a:endParaRPr sz="1600"/>
          </a:p>
          <a:p>
            <a:pPr marL="342900" lvl="0" indent="-3048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600">
                <a:solidFill>
                  <a:schemeClr val="dk1"/>
                </a:solidFill>
              </a:rPr>
              <a:t>Consultant: Professor Sumanta Basu</a:t>
            </a:r>
            <a:endParaRPr sz="16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7"/>
          <p:cNvSpPr txBox="1">
            <a:spLocks noGrp="1"/>
          </p:cNvSpPr>
          <p:nvPr>
            <p:ph type="title"/>
          </p:nvPr>
        </p:nvSpPr>
        <p:spPr>
          <a:xfrm>
            <a:off x="628650" y="2160745"/>
            <a:ext cx="7886700" cy="822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8"/>
          <p:cNvSpPr txBox="1">
            <a:spLocks noGrp="1"/>
          </p:cNvSpPr>
          <p:nvPr>
            <p:ph type="title"/>
          </p:nvPr>
        </p:nvSpPr>
        <p:spPr>
          <a:xfrm>
            <a:off x="471488" y="205383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Boxplot of Race vs Height</a:t>
            </a:r>
            <a:endParaRPr/>
          </a:p>
        </p:txBody>
      </p:sp>
      <p:pic>
        <p:nvPicPr>
          <p:cNvPr id="356" name="Google Shape;356;p5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7419" y="1214025"/>
            <a:ext cx="5929144" cy="3472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9"/>
          <p:cNvSpPr txBox="1">
            <a:spLocks noGrp="1"/>
          </p:cNvSpPr>
          <p:nvPr>
            <p:ph type="title"/>
          </p:nvPr>
        </p:nvSpPr>
        <p:spPr>
          <a:xfrm>
            <a:off x="471488" y="205383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30434"/>
              <a:buNone/>
            </a:pPr>
            <a:r>
              <a:rPr lang="en" sz="2300"/>
              <a:t>Boxplot of Race vs Crotch Curve Length at Back Waist </a:t>
            </a:r>
            <a:endParaRPr sz="2300"/>
          </a:p>
        </p:txBody>
      </p:sp>
      <p:pic>
        <p:nvPicPr>
          <p:cNvPr id="362" name="Google Shape;362;p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56744" y="1191638"/>
            <a:ext cx="5630514" cy="3503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822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 of Objectives in Prior Studies</a:t>
            </a:r>
            <a:endParaRPr/>
          </a:p>
        </p:txBody>
      </p:sp>
      <p:sp>
        <p:nvSpPr>
          <p:cNvPr id="110" name="Google Shape;110;p24"/>
          <p:cNvSpPr txBox="1">
            <a:spLocks noGrp="1"/>
          </p:cNvSpPr>
          <p:nvPr>
            <p:ph type="body" idx="1"/>
          </p:nvPr>
        </p:nvSpPr>
        <p:spPr>
          <a:xfrm>
            <a:off x="628650" y="1147969"/>
            <a:ext cx="7886700" cy="3391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-330200" algn="l" rtl="0">
              <a:lnSpc>
                <a:spcPct val="143636"/>
              </a:lnSpc>
              <a:spcBef>
                <a:spcPts val="500"/>
              </a:spcBef>
              <a:spcAft>
                <a:spcPts val="0"/>
              </a:spcAft>
              <a:buClr>
                <a:srgbClr val="3A4048"/>
              </a:buClr>
              <a:buSzPts val="1600"/>
              <a:buChar char="●"/>
            </a:pPr>
            <a:r>
              <a:rPr lang="en" sz="1600" b="1">
                <a:solidFill>
                  <a:srgbClr val="3A4048"/>
                </a:solidFill>
              </a:rPr>
              <a:t>Fit Problem Resolution </a:t>
            </a:r>
            <a:endParaRPr sz="1600" b="1"/>
          </a:p>
          <a:p>
            <a:pPr marL="914400" lvl="1" indent="-330200" algn="l" rtl="0">
              <a:lnSpc>
                <a:spcPct val="143636"/>
              </a:lnSpc>
              <a:spcBef>
                <a:spcPts val="0"/>
              </a:spcBef>
              <a:spcAft>
                <a:spcPts val="0"/>
              </a:spcAft>
              <a:buClr>
                <a:srgbClr val="3A4048"/>
              </a:buClr>
              <a:buSzPts val="1600"/>
              <a:buChar char="○"/>
            </a:pPr>
            <a:r>
              <a:rPr lang="en" sz="1600">
                <a:solidFill>
                  <a:srgbClr val="3A4048"/>
                </a:solidFill>
              </a:rPr>
              <a:t>Crotch curve adjustments for enhancing fit</a:t>
            </a:r>
            <a:endParaRPr sz="1600">
              <a:solidFill>
                <a:srgbClr val="3A4048"/>
              </a:solidFill>
            </a:endParaRPr>
          </a:p>
          <a:p>
            <a:pPr marL="457200" lvl="0" indent="-330200" algn="l" rtl="0">
              <a:lnSpc>
                <a:spcPct val="143636"/>
              </a:lnSpc>
              <a:spcBef>
                <a:spcPts val="0"/>
              </a:spcBef>
              <a:spcAft>
                <a:spcPts val="0"/>
              </a:spcAft>
              <a:buClr>
                <a:srgbClr val="3A4048"/>
              </a:buClr>
              <a:buSzPts val="1600"/>
              <a:buChar char="●"/>
            </a:pPr>
            <a:r>
              <a:rPr lang="en" sz="1600" b="1">
                <a:solidFill>
                  <a:srgbClr val="3A4048"/>
                </a:solidFill>
              </a:rPr>
              <a:t>Enhancement of Trouser Pattern Construction</a:t>
            </a:r>
            <a:endParaRPr sz="1600" b="1"/>
          </a:p>
          <a:p>
            <a:pPr marL="914400" lvl="1" indent="-330200" algn="l" rtl="0">
              <a:lnSpc>
                <a:spcPct val="143636"/>
              </a:lnSpc>
              <a:spcBef>
                <a:spcPts val="0"/>
              </a:spcBef>
              <a:spcAft>
                <a:spcPts val="0"/>
              </a:spcAft>
              <a:buClr>
                <a:srgbClr val="3A4048"/>
              </a:buClr>
              <a:buSzPts val="1600"/>
              <a:buChar char="○"/>
            </a:pPr>
            <a:r>
              <a:rPr lang="en" sz="1600">
                <a:solidFill>
                  <a:srgbClr val="3A4048"/>
                </a:solidFill>
              </a:rPr>
              <a:t>Techniques improve trouser pattern construction</a:t>
            </a:r>
            <a:endParaRPr sz="1600">
              <a:solidFill>
                <a:srgbClr val="3A4048"/>
              </a:solidFill>
            </a:endParaRPr>
          </a:p>
          <a:p>
            <a:pPr marL="457200" lvl="0" indent="-330200" algn="l" rtl="0">
              <a:lnSpc>
                <a:spcPct val="143636"/>
              </a:lnSpc>
              <a:spcBef>
                <a:spcPts val="0"/>
              </a:spcBef>
              <a:spcAft>
                <a:spcPts val="0"/>
              </a:spcAft>
              <a:buClr>
                <a:srgbClr val="3A4048"/>
              </a:buClr>
              <a:buSzPts val="1600"/>
              <a:buChar char="●"/>
            </a:pPr>
            <a:r>
              <a:rPr lang="en" sz="1600" b="1">
                <a:solidFill>
                  <a:srgbClr val="3A4048"/>
                </a:solidFill>
              </a:rPr>
              <a:t>Classification of Body Shapes for Garment Design</a:t>
            </a:r>
            <a:endParaRPr sz="1600" b="1"/>
          </a:p>
          <a:p>
            <a:pPr marL="914400" lvl="1" indent="-330200" algn="l" rtl="0">
              <a:lnSpc>
                <a:spcPct val="143636"/>
              </a:lnSpc>
              <a:spcBef>
                <a:spcPts val="0"/>
              </a:spcBef>
              <a:spcAft>
                <a:spcPts val="0"/>
              </a:spcAft>
              <a:buClr>
                <a:srgbClr val="3A4048"/>
              </a:buClr>
              <a:buSzPts val="1600"/>
              <a:buChar char="○"/>
            </a:pPr>
            <a:r>
              <a:rPr lang="en" sz="1600">
                <a:solidFill>
                  <a:srgbClr val="3A4048"/>
                </a:solidFill>
              </a:rPr>
              <a:t>Classify body shapes to tailor garments</a:t>
            </a:r>
            <a:endParaRPr sz="1600">
              <a:solidFill>
                <a:srgbClr val="3A4048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18"/>
              <a:buNone/>
            </a:pPr>
            <a:endParaRPr sz="1600"/>
          </a:p>
        </p:txBody>
      </p:sp>
      <p:pic>
        <p:nvPicPr>
          <p:cNvPr id="111" name="Google Shape;11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0" y="4240844"/>
            <a:ext cx="5018900" cy="2989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0"/>
          <p:cNvSpPr txBox="1">
            <a:spLocks noGrp="1"/>
          </p:cNvSpPr>
          <p:nvPr>
            <p:ph type="title"/>
          </p:nvPr>
        </p:nvSpPr>
        <p:spPr>
          <a:xfrm>
            <a:off x="471488" y="205383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Boxplot of Race vs Front Crotch(Left Side)</a:t>
            </a:r>
            <a:endParaRPr/>
          </a:p>
        </p:txBody>
      </p:sp>
      <p:pic>
        <p:nvPicPr>
          <p:cNvPr id="368" name="Google Shape;368;p6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91760" y="1156894"/>
            <a:ext cx="5560481" cy="34558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822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Statistical Techniques for Prediction</a:t>
            </a:r>
            <a:endParaRPr/>
          </a:p>
        </p:txBody>
      </p:sp>
      <p:sp>
        <p:nvSpPr>
          <p:cNvPr id="117" name="Google Shape;117;p25"/>
          <p:cNvSpPr txBox="1">
            <a:spLocks noGrp="1"/>
          </p:cNvSpPr>
          <p:nvPr>
            <p:ph type="body" idx="1"/>
          </p:nvPr>
        </p:nvSpPr>
        <p:spPr>
          <a:xfrm>
            <a:off x="628650" y="1147975"/>
            <a:ext cx="7886700" cy="3093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A4048"/>
              </a:buClr>
              <a:buSzPts val="1600"/>
              <a:buChar char="●"/>
            </a:pPr>
            <a:r>
              <a:rPr lang="en" sz="1600" b="1">
                <a:solidFill>
                  <a:srgbClr val="3A4048"/>
                </a:solidFill>
              </a:rPr>
              <a:t>Regression Analysis</a:t>
            </a:r>
            <a:endParaRPr sz="1600" b="1"/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4048"/>
              </a:buClr>
              <a:buSzPts val="1600"/>
              <a:buChar char="○"/>
            </a:pPr>
            <a:r>
              <a:rPr lang="en" sz="1600">
                <a:solidFill>
                  <a:srgbClr val="3A4048"/>
                </a:solidFill>
              </a:rPr>
              <a:t>Predictive models to estimate DE distributions along crotch curves</a:t>
            </a:r>
            <a:endParaRPr sz="1600">
              <a:solidFill>
                <a:srgbClr val="3A4048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4048"/>
              </a:buClr>
              <a:buSzPts val="1600"/>
              <a:buChar char="●"/>
            </a:pPr>
            <a:r>
              <a:rPr lang="en" sz="1600" b="1">
                <a:solidFill>
                  <a:srgbClr val="3A4048"/>
                </a:solidFill>
              </a:rPr>
              <a:t>Factor Analysis</a:t>
            </a:r>
            <a:endParaRPr sz="1600" b="1"/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4048"/>
              </a:buClr>
              <a:buSzPts val="1600"/>
              <a:buChar char="○"/>
            </a:pPr>
            <a:r>
              <a:rPr lang="en" sz="1600">
                <a:solidFill>
                  <a:srgbClr val="3A4048"/>
                </a:solidFill>
              </a:rPr>
              <a:t>Identify factors influencing body shapes &amp; pattern construction</a:t>
            </a:r>
            <a:endParaRPr sz="1600">
              <a:solidFill>
                <a:srgbClr val="3A4048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4048"/>
              </a:buClr>
              <a:buSzPts val="1600"/>
              <a:buChar char="●"/>
            </a:pPr>
            <a:r>
              <a:rPr lang="en" sz="1600" b="1">
                <a:solidFill>
                  <a:srgbClr val="3A4048"/>
                </a:solidFill>
              </a:rPr>
              <a:t>Clustering Methods</a:t>
            </a:r>
            <a:endParaRPr sz="1600" b="1"/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4048"/>
              </a:buClr>
              <a:buSzPts val="1600"/>
              <a:buChar char="○"/>
            </a:pPr>
            <a:r>
              <a:rPr lang="en" sz="1600">
                <a:solidFill>
                  <a:srgbClr val="3A4048"/>
                </a:solidFill>
              </a:rPr>
              <a:t>Body shapes categorized into clusters</a:t>
            </a:r>
            <a:endParaRPr sz="1600">
              <a:solidFill>
                <a:srgbClr val="3A4048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4048"/>
              </a:buClr>
              <a:buSzPts val="1600"/>
              <a:buChar char="●"/>
            </a:pPr>
            <a:r>
              <a:rPr lang="en" sz="1600" b="1">
                <a:solidFill>
                  <a:srgbClr val="3A4048"/>
                </a:solidFill>
              </a:rPr>
              <a:t>Principal Component Analysis (PCA) </a:t>
            </a:r>
            <a:endParaRPr sz="1600" b="1"/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4048"/>
              </a:buClr>
              <a:buSzPts val="1600"/>
              <a:buChar char="○"/>
            </a:pPr>
            <a:r>
              <a:rPr lang="en" sz="1600">
                <a:solidFill>
                  <a:srgbClr val="3A4048"/>
                </a:solidFill>
              </a:rPr>
              <a:t>Analyze variance in body shape data &amp; streamline pattern generation.</a:t>
            </a:r>
            <a:endParaRPr sz="1600">
              <a:solidFill>
                <a:srgbClr val="3A4048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600"/>
          </a:p>
        </p:txBody>
      </p:sp>
      <p:pic>
        <p:nvPicPr>
          <p:cNvPr id="118" name="Google Shape;11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0" y="4240844"/>
            <a:ext cx="6138055" cy="2989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822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 Methods</a:t>
            </a:r>
            <a:endParaRPr/>
          </a:p>
        </p:txBody>
      </p:sp>
      <p:sp>
        <p:nvSpPr>
          <p:cNvPr id="124" name="Google Shape;124;p26"/>
          <p:cNvSpPr txBox="1">
            <a:spLocks noGrp="1"/>
          </p:cNvSpPr>
          <p:nvPr>
            <p:ph type="body" idx="1"/>
          </p:nvPr>
        </p:nvSpPr>
        <p:spPr>
          <a:xfrm>
            <a:off x="628650" y="1147969"/>
            <a:ext cx="7886700" cy="3391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30200" algn="l" rtl="0">
              <a:lnSpc>
                <a:spcPct val="163636"/>
              </a:lnSpc>
              <a:spcBef>
                <a:spcPts val="500"/>
              </a:spcBef>
              <a:spcAft>
                <a:spcPts val="0"/>
              </a:spcAft>
              <a:buClr>
                <a:srgbClr val="3A4048"/>
              </a:buClr>
              <a:buSzPts val="1600"/>
              <a:buChar char="●"/>
            </a:pPr>
            <a:r>
              <a:rPr lang="en" sz="1600" b="1">
                <a:solidFill>
                  <a:srgbClr val="3A4048"/>
                </a:solidFill>
              </a:rPr>
              <a:t>Anthropometric Measurements</a:t>
            </a:r>
            <a:endParaRPr sz="1600" b="1"/>
          </a:p>
          <a:p>
            <a:pPr marL="914400" lvl="1" indent="-330200" algn="l" rtl="0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3A4048"/>
              </a:buClr>
              <a:buSzPts val="1600"/>
              <a:buChar char="○"/>
            </a:pPr>
            <a:r>
              <a:rPr lang="en" sz="1600">
                <a:solidFill>
                  <a:srgbClr val="3A4048"/>
                </a:solidFill>
              </a:rPr>
              <a:t>Direct measurement techniques</a:t>
            </a:r>
            <a:endParaRPr sz="1600">
              <a:solidFill>
                <a:srgbClr val="3A4048"/>
              </a:solidFill>
            </a:endParaRPr>
          </a:p>
          <a:p>
            <a:pPr marL="457200" lvl="0" indent="-330200" algn="l" rtl="0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3A4048"/>
              </a:buClr>
              <a:buSzPts val="1600"/>
              <a:buChar char="●"/>
            </a:pPr>
            <a:r>
              <a:rPr lang="en" sz="1600" b="1">
                <a:solidFill>
                  <a:srgbClr val="3A4048"/>
                </a:solidFill>
              </a:rPr>
              <a:t>3D Body Scanning</a:t>
            </a:r>
            <a:endParaRPr sz="1600" b="1"/>
          </a:p>
          <a:p>
            <a:pPr marL="914400" lvl="1" indent="-330200" algn="l" rtl="0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3A4048"/>
              </a:buClr>
              <a:buSzPts val="1600"/>
              <a:buChar char="○"/>
            </a:pPr>
            <a:r>
              <a:rPr lang="en" sz="1600">
                <a:solidFill>
                  <a:srgbClr val="3A4048"/>
                </a:solidFill>
              </a:rPr>
              <a:t>Advanced technology captures precise body measurements</a:t>
            </a:r>
            <a:endParaRPr sz="1600"/>
          </a:p>
          <a:p>
            <a:pPr marL="914400" lvl="1" indent="-330200" algn="l" rtl="0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3A4048"/>
              </a:buClr>
              <a:buSzPts val="1600"/>
              <a:buChar char="○"/>
            </a:pPr>
            <a:r>
              <a:rPr lang="en" sz="1600">
                <a:solidFill>
                  <a:srgbClr val="3A4048"/>
                </a:solidFill>
              </a:rPr>
              <a:t>Facilitating accurate pattern drafting</a:t>
            </a:r>
            <a:endParaRPr sz="1600">
              <a:solidFill>
                <a:srgbClr val="3A4048"/>
              </a:solidFill>
            </a:endParaRPr>
          </a:p>
          <a:p>
            <a:pPr marL="457200" lvl="0" indent="-330200" algn="l" rtl="0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3A4048"/>
              </a:buClr>
              <a:buSzPts val="1600"/>
              <a:buChar char="●"/>
            </a:pPr>
            <a:r>
              <a:rPr lang="en" sz="1600" b="1">
                <a:solidFill>
                  <a:srgbClr val="3A4048"/>
                </a:solidFill>
              </a:rPr>
              <a:t>Image-Based Shape Analysis</a:t>
            </a:r>
            <a:endParaRPr sz="1600" b="1"/>
          </a:p>
          <a:p>
            <a:pPr marL="914400" lvl="1" indent="-330200" algn="l" rtl="0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3A4048"/>
              </a:buClr>
              <a:buSzPts val="1600"/>
              <a:buChar char="○"/>
            </a:pPr>
            <a:r>
              <a:rPr lang="en" sz="1600">
                <a:solidFill>
                  <a:srgbClr val="3A4048"/>
                </a:solidFill>
              </a:rPr>
              <a:t>Parameter extraction based on images</a:t>
            </a:r>
            <a:endParaRPr sz="1600">
              <a:solidFill>
                <a:srgbClr val="3A4048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600"/>
          </a:p>
        </p:txBody>
      </p:sp>
      <p:pic>
        <p:nvPicPr>
          <p:cNvPr id="125" name="Google Shape;12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0" y="4251725"/>
            <a:ext cx="5581850" cy="37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822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Somatic factors &amp; Pattern Drafting</a:t>
            </a:r>
            <a:endParaRPr/>
          </a:p>
        </p:txBody>
      </p:sp>
      <p:sp>
        <p:nvSpPr>
          <p:cNvPr id="131" name="Google Shape;131;p27"/>
          <p:cNvSpPr txBox="1">
            <a:spLocks noGrp="1"/>
          </p:cNvSpPr>
          <p:nvPr>
            <p:ph type="body" idx="1"/>
          </p:nvPr>
        </p:nvSpPr>
        <p:spPr>
          <a:xfrm>
            <a:off x="628650" y="1147969"/>
            <a:ext cx="7886700" cy="3391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Exploration of Somatic Factors and Pattern Drafting Techniques:</a:t>
            </a:r>
            <a:endParaRPr sz="1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85800" lvl="1" indent="-2032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n" sz="16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Crotch Curve Width Considerations</a:t>
            </a:r>
            <a:endParaRPr sz="160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143000" lvl="2" indent="-2159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n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Optimal crotch curve width based on hip depth &amp; wearer's age</a:t>
            </a:r>
            <a:endParaRPr sz="1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85800" lvl="1" indent="-2032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n" sz="16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Age Variations</a:t>
            </a:r>
            <a:endParaRPr sz="160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143000" lvl="2" indent="-2159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n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Variations in crotch curve dimensions observed across different age groups</a:t>
            </a:r>
            <a:endParaRPr sz="1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85800" lvl="1" indent="-2032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n" sz="16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Measurement and Analysis Techniques</a:t>
            </a:r>
            <a:endParaRPr sz="160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143000" lvl="2" indent="-2159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n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Accurate measurement &amp; analysis of body parameters</a:t>
            </a:r>
            <a:endParaRPr sz="16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>
            <a:spLocks noGrp="1"/>
          </p:cNvSpPr>
          <p:nvPr>
            <p:ph type="title"/>
          </p:nvPr>
        </p:nvSpPr>
        <p:spPr>
          <a:xfrm>
            <a:off x="628650" y="2085745"/>
            <a:ext cx="7886700" cy="822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 txBox="1">
            <a:spLocks noGrp="1"/>
          </p:cNvSpPr>
          <p:nvPr>
            <p:ph type="title"/>
          </p:nvPr>
        </p:nvSpPr>
        <p:spPr>
          <a:xfrm>
            <a:off x="730088" y="379758"/>
            <a:ext cx="59151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2025"/>
              </a:buClr>
              <a:buSzPts val="3000"/>
              <a:buFont typeface="Arial"/>
              <a:buNone/>
            </a:pPr>
            <a:r>
              <a:rPr lang="en"/>
              <a:t>Data Overview </a:t>
            </a:r>
            <a:endParaRPr/>
          </a:p>
        </p:txBody>
      </p:sp>
      <p:pic>
        <p:nvPicPr>
          <p:cNvPr id="142" name="Google Shape;142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6820" y="1264178"/>
            <a:ext cx="5168212" cy="3193217"/>
          </a:xfrm>
          <a:prstGeom prst="rect">
            <a:avLst/>
          </a:prstGeom>
          <a:noFill/>
          <a:ln w="9525" cap="flat" cmpd="sng">
            <a:solidFill>
              <a:srgbClr val="484B4D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3" name="Google Shape;143;p29"/>
          <p:cNvSpPr/>
          <p:nvPr/>
        </p:nvSpPr>
        <p:spPr>
          <a:xfrm>
            <a:off x="6151652" y="1290692"/>
            <a:ext cx="2311800" cy="3114600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rgbClr val="4B0A0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Total –551 subjects</a:t>
            </a:r>
            <a:endParaRPr sz="1200" b="0" i="0" u="none" strike="noStrike" cap="none">
              <a:solidFill>
                <a:srgbClr val="80808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80808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White – 405</a:t>
            </a:r>
            <a:endParaRPr sz="1200" b="0" i="0" u="none" strike="noStrike" cap="none">
              <a:solidFill>
                <a:srgbClr val="80808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80808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Approximately-30% of the data from all other race.</a:t>
            </a:r>
            <a:endParaRPr sz="1200" b="0" i="0" u="none" strike="noStrike" cap="none">
              <a:solidFill>
                <a:srgbClr val="80808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80808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eCornell">
      <a:dk1>
        <a:srgbClr val="3A4048"/>
      </a:dk1>
      <a:lt1>
        <a:srgbClr val="FFFFFF"/>
      </a:lt1>
      <a:dk2>
        <a:srgbClr val="616467"/>
      </a:dk2>
      <a:lt2>
        <a:srgbClr val="E7E6E6"/>
      </a:lt2>
      <a:accent1>
        <a:srgbClr val="B21A1A"/>
      </a:accent1>
      <a:accent2>
        <a:srgbClr val="B21A1A"/>
      </a:accent2>
      <a:accent3>
        <a:srgbClr val="4B7D92"/>
      </a:accent3>
      <a:accent4>
        <a:srgbClr val="639AB0"/>
      </a:accent4>
      <a:accent5>
        <a:srgbClr val="DCDCDC"/>
      </a:accent5>
      <a:accent6>
        <a:srgbClr val="F2F2F3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2295</Words>
  <Application>Microsoft Office PowerPoint</Application>
  <PresentationFormat>On-screen Show (16:9)</PresentationFormat>
  <Paragraphs>328</Paragraphs>
  <Slides>40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40</vt:i4>
      </vt:variant>
    </vt:vector>
  </HeadingPairs>
  <TitlesOfParts>
    <vt:vector size="49" baseType="lpstr">
      <vt:lpstr>Arial</vt:lpstr>
      <vt:lpstr>Calibri</vt:lpstr>
      <vt:lpstr>Noto Sans Symbols</vt:lpstr>
      <vt:lpstr>Roboto</vt:lpstr>
      <vt:lpstr>Open Sans</vt:lpstr>
      <vt:lpstr>Lato</vt:lpstr>
      <vt:lpstr>Times New Roman</vt:lpstr>
      <vt:lpstr>Simple Light</vt:lpstr>
      <vt:lpstr>Office Theme</vt:lpstr>
      <vt:lpstr>Tailored for Diversity: Adapting Garment Patterns to Fit Diverse Body Shapes    </vt:lpstr>
      <vt:lpstr>Project objective</vt:lpstr>
      <vt:lpstr>Initial Literature Review</vt:lpstr>
      <vt:lpstr>Summary of Objectives in Prior Studies</vt:lpstr>
      <vt:lpstr>Statistical Techniques for Prediction</vt:lpstr>
      <vt:lpstr>Data Collection Methods</vt:lpstr>
      <vt:lpstr>Somatic factors &amp; Pattern Drafting</vt:lpstr>
      <vt:lpstr>Exploratory Data Analysis</vt:lpstr>
      <vt:lpstr>Data Overview </vt:lpstr>
      <vt:lpstr>Detect Missing Values </vt:lpstr>
      <vt:lpstr>Overall Boxplot</vt:lpstr>
      <vt:lpstr>Detecting Outliers </vt:lpstr>
      <vt:lpstr>Overall Boxplot</vt:lpstr>
      <vt:lpstr>Overall Boxplot</vt:lpstr>
      <vt:lpstr>Overall Boxplot</vt:lpstr>
      <vt:lpstr>Data Overview </vt:lpstr>
      <vt:lpstr>ANOVA Results</vt:lpstr>
      <vt:lpstr>ANOVA Results</vt:lpstr>
      <vt:lpstr>Correlation Graph</vt:lpstr>
      <vt:lpstr>Graph Fitting</vt:lpstr>
      <vt:lpstr>Fitting sample graph </vt:lpstr>
      <vt:lpstr>Fitting sample graph - Step 1</vt:lpstr>
      <vt:lpstr>Fitting sample graph - Step 1</vt:lpstr>
      <vt:lpstr>Fitting sample graph - Step 2</vt:lpstr>
      <vt:lpstr>Fitting sample graph - Step 2</vt:lpstr>
      <vt:lpstr>Fitting sample graph  - Step 3</vt:lpstr>
      <vt:lpstr>Fitting sample graph  - Step 3</vt:lpstr>
      <vt:lpstr>MANOVA Test </vt:lpstr>
      <vt:lpstr>Machine learning Model -Predicting Race</vt:lpstr>
      <vt:lpstr>Logistic Regression </vt:lpstr>
      <vt:lpstr>ROC Curve of Logistic Regression  </vt:lpstr>
      <vt:lpstr>Variation in White data </vt:lpstr>
      <vt:lpstr>Cluster Analysis</vt:lpstr>
      <vt:lpstr>Machine Learning Model Prediction</vt:lpstr>
      <vt:lpstr>Conclusions &amp; Takeaways</vt:lpstr>
      <vt:lpstr>Acknowledgements/Special Thanks</vt:lpstr>
      <vt:lpstr>Appendix</vt:lpstr>
      <vt:lpstr>Boxplot of Race vs Height</vt:lpstr>
      <vt:lpstr>Boxplot of Race vs Crotch Curve Length at Back Waist </vt:lpstr>
      <vt:lpstr>Boxplot of Race vs Front Crotch(Left Side)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Tailored for Diversity: Adapting Garment Patterns to Fit Diverse Body Shapes    </dc:title>
  <cp:lastModifiedBy>lily sharma</cp:lastModifiedBy>
  <cp:revision>2</cp:revision>
  <dcterms:modified xsi:type="dcterms:W3CDTF">2024-05-07T15:04:40Z</dcterms:modified>
</cp:coreProperties>
</file>